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9" r:id="rId2"/>
  </p:sldMasterIdLst>
  <p:notesMasterIdLst>
    <p:notesMasterId r:id="rId43"/>
  </p:notesMasterIdLst>
  <p:sldIdLst>
    <p:sldId id="257" r:id="rId3"/>
    <p:sldId id="529" r:id="rId4"/>
    <p:sldId id="554" r:id="rId5"/>
    <p:sldId id="561" r:id="rId6"/>
    <p:sldId id="562" r:id="rId7"/>
    <p:sldId id="479" r:id="rId8"/>
    <p:sldId id="530" r:id="rId9"/>
    <p:sldId id="481" r:id="rId10"/>
    <p:sldId id="535" r:id="rId11"/>
    <p:sldId id="538" r:id="rId12"/>
    <p:sldId id="563" r:id="rId13"/>
    <p:sldId id="564" r:id="rId14"/>
    <p:sldId id="565" r:id="rId15"/>
    <p:sldId id="487" r:id="rId16"/>
    <p:sldId id="541" r:id="rId17"/>
    <p:sldId id="472" r:id="rId18"/>
    <p:sldId id="566" r:id="rId19"/>
    <p:sldId id="569" r:id="rId20"/>
    <p:sldId id="318" r:id="rId21"/>
    <p:sldId id="463" r:id="rId22"/>
    <p:sldId id="465" r:id="rId23"/>
    <p:sldId id="567" r:id="rId24"/>
    <p:sldId id="474" r:id="rId25"/>
    <p:sldId id="552" r:id="rId26"/>
    <p:sldId id="499" r:id="rId27"/>
    <p:sldId id="4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Lst>
  <p:sldSz cx="12192000" cy="6858000"/>
  <p:notesSz cx="6858000" cy="9144000"/>
  <p:embeddedFontLst>
    <p:embeddedFont>
      <p:font typeface="Microsoft Sans Serif" panose="020B0604020202020204" pitchFamily="34" charset="0"/>
      <p:regular r:id="rId44"/>
    </p:embeddedFont>
    <p:embeddedFont>
      <p:font typeface="MS PGothic" panose="020B0600070205080204" pitchFamily="34" charset="-128"/>
      <p:regular r:id="rId45"/>
    </p:embeddedFont>
    <p:embeddedFont>
      <p:font typeface="Roboto" panose="02000000000000000000" pitchFamily="2" charset="0"/>
      <p:regular r:id="rId46"/>
      <p:bold r:id="rId47"/>
      <p:italic r:id="rId48"/>
      <p:boldItalic r:id="rId49"/>
    </p:embeddedFont>
    <p:embeddedFont>
      <p:font typeface="Roboto Medium" panose="02000000000000000000" pitchFamily="2" charset="0"/>
      <p:regular r:id="rId50"/>
      <p:bold r:id="rId51"/>
      <p:italic r:id="rId52"/>
      <p:boldItalic r:id="rId53"/>
    </p:embeddedFont>
    <p:embeddedFont>
      <p:font typeface="Tahoma" panose="020B0604030504040204" pitchFamily="34" charset="0"/>
      <p:regular r:id="rId54"/>
      <p:bold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22"/>
    <a:srgbClr val="004D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1" autoAdjust="0"/>
    <p:restoredTop sz="85602" autoAdjust="0"/>
  </p:normalViewPr>
  <p:slideViewPr>
    <p:cSldViewPr snapToGrid="0">
      <p:cViewPr varScale="1">
        <p:scale>
          <a:sx n="88" d="100"/>
          <a:sy n="88" d="100"/>
        </p:scale>
        <p:origin x="90" y="246"/>
      </p:cViewPr>
      <p:guideLst/>
    </p:cSldViewPr>
  </p:slideViewPr>
  <p:outlineViewPr>
    <p:cViewPr>
      <p:scale>
        <a:sx n="33" d="100"/>
        <a:sy n="33" d="100"/>
      </p:scale>
      <p:origin x="0" y="0"/>
    </p:cViewPr>
  </p:outlineViewPr>
  <p:notesTextViewPr>
    <p:cViewPr>
      <p:scale>
        <a:sx n="1" d="1"/>
        <a:sy n="1" d="1"/>
      </p:scale>
      <p:origin x="0" y="-52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592F0-DD13-48F1-866B-4EF5C6FBC4FA}"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13A2C-74A0-46A8-9A59-25DD14EE3FCF}" type="slidenum">
              <a:rPr lang="en-US" smtClean="0"/>
              <a:t>‹#›</a:t>
            </a:fld>
            <a:endParaRPr lang="en-US"/>
          </a:p>
        </p:txBody>
      </p:sp>
    </p:spTree>
    <p:extLst>
      <p:ext uri="{BB962C8B-B14F-4D97-AF65-F5344CB8AC3E}">
        <p14:creationId xmlns:p14="http://schemas.microsoft.com/office/powerpoint/2010/main" val="340534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learning module on weather radar basics. I’m meteorologist James Hocker, and I’ll be your presenter.</a:t>
            </a:r>
          </a:p>
        </p:txBody>
      </p:sp>
      <p:sp>
        <p:nvSpPr>
          <p:cNvPr id="4" name="Slide Number Placeholder 3"/>
          <p:cNvSpPr>
            <a:spLocks noGrp="1"/>
          </p:cNvSpPr>
          <p:nvPr>
            <p:ph type="sldNum" sz="quarter" idx="5"/>
          </p:nvPr>
        </p:nvSpPr>
        <p:spPr/>
        <p:txBody>
          <a:bodyPr/>
          <a:lstStyle/>
          <a:p>
            <a:fld id="{14BE05FA-B800-B840-A89D-5D16D3D4B0CA}" type="slidenum">
              <a:rPr lang="en-US" smtClean="0"/>
              <a:t>1</a:t>
            </a:fld>
            <a:endParaRPr lang="en-US" dirty="0"/>
          </a:p>
        </p:txBody>
      </p:sp>
    </p:spTree>
    <p:extLst>
      <p:ext uri="{BB962C8B-B14F-4D97-AF65-F5344CB8AC3E}">
        <p14:creationId xmlns:p14="http://schemas.microsoft.com/office/powerpoint/2010/main" val="4154608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keep in mind that while a weather radar is designed with the intent of observing precipitation phenomena such as rainfall, hail, snow, and sleet, those aren’t the only features that radar beams bounce off of. Many other non-precipitation features can be observed with weather radars including trees, dust, smoke, birds, bugs, bats, windfarms, planes, buildings, and others.</a:t>
            </a:r>
          </a:p>
        </p:txBody>
      </p:sp>
      <p:sp>
        <p:nvSpPr>
          <p:cNvPr id="4" name="Slide Number Placeholder 3"/>
          <p:cNvSpPr>
            <a:spLocks noGrp="1"/>
          </p:cNvSpPr>
          <p:nvPr>
            <p:ph type="sldNum" sz="quarter" idx="5"/>
          </p:nvPr>
        </p:nvSpPr>
        <p:spPr/>
        <p:txBody>
          <a:bodyPr/>
          <a:lstStyle/>
          <a:p>
            <a:fld id="{65813A2C-74A0-46A8-9A59-25DD14EE3FCF}" type="slidenum">
              <a:rPr lang="en-US" smtClean="0"/>
              <a:t>10</a:t>
            </a:fld>
            <a:endParaRPr lang="en-US"/>
          </a:p>
        </p:txBody>
      </p:sp>
    </p:spTree>
    <p:extLst>
      <p:ext uri="{BB962C8B-B14F-4D97-AF65-F5344CB8AC3E}">
        <p14:creationId xmlns:p14="http://schemas.microsoft.com/office/powerpoint/2010/main" val="168136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let’s briefly cover the 3 fundamental weather radar measurements. These measurements are central to using data from a weather radar and include range, reflectivity, and velocity.</a:t>
            </a:r>
          </a:p>
        </p:txBody>
      </p:sp>
      <p:sp>
        <p:nvSpPr>
          <p:cNvPr id="4" name="Slide Number Placeholder 3"/>
          <p:cNvSpPr>
            <a:spLocks noGrp="1"/>
          </p:cNvSpPr>
          <p:nvPr>
            <p:ph type="sldNum" sz="quarter" idx="5"/>
          </p:nvPr>
        </p:nvSpPr>
        <p:spPr/>
        <p:txBody>
          <a:bodyPr/>
          <a:lstStyle/>
          <a:p>
            <a:fld id="{65813A2C-74A0-46A8-9A59-25DD14EE3FCF}" type="slidenum">
              <a:rPr lang="en-US" smtClean="0"/>
              <a:t>11</a:t>
            </a:fld>
            <a:endParaRPr lang="en-US"/>
          </a:p>
        </p:txBody>
      </p:sp>
    </p:spTree>
    <p:extLst>
      <p:ext uri="{BB962C8B-B14F-4D97-AF65-F5344CB8AC3E}">
        <p14:creationId xmlns:p14="http://schemas.microsoft.com/office/powerpoint/2010/main" val="1440251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fundamental weather radar measurement is range. Given we know the speed of the radar’s pulse, the radar can determine how far away different objects are based on how long it takes for the pulse to return to the radar site. </a:t>
            </a:r>
          </a:p>
          <a:p>
            <a:endParaRPr lang="en-US" dirty="0"/>
          </a:p>
          <a:p>
            <a:r>
              <a:rPr lang="en-US" dirty="0"/>
              <a:t>For instance, in the radar image shown here the radar site is located near the center of the image. When it sent pulses towards the south and west, there was very little delay in that pulse going out and returning back to the radar given how close it was. Meanwhile, pulses traveling to the north and west up in Kansas took considerably longer to return to the radar which indicated that those echoes were much farther away. </a:t>
            </a:r>
          </a:p>
        </p:txBody>
      </p:sp>
      <p:sp>
        <p:nvSpPr>
          <p:cNvPr id="4" name="Slide Number Placeholder 3"/>
          <p:cNvSpPr>
            <a:spLocks noGrp="1"/>
          </p:cNvSpPr>
          <p:nvPr>
            <p:ph type="sldNum" sz="quarter" idx="5"/>
          </p:nvPr>
        </p:nvSpPr>
        <p:spPr/>
        <p:txBody>
          <a:bodyPr/>
          <a:lstStyle/>
          <a:p>
            <a:fld id="{65813A2C-74A0-46A8-9A59-25DD14EE3FCF}" type="slidenum">
              <a:rPr lang="en-US" smtClean="0"/>
              <a:t>12</a:t>
            </a:fld>
            <a:endParaRPr lang="en-US"/>
          </a:p>
        </p:txBody>
      </p:sp>
    </p:spTree>
    <p:extLst>
      <p:ext uri="{BB962C8B-B14F-4D97-AF65-F5344CB8AC3E}">
        <p14:creationId xmlns:p14="http://schemas.microsoft.com/office/powerpoint/2010/main" val="333809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weather radar measurement number 2 is reflectivity. This particular measurement tends to be what most people associate with the word radar as it’s the most common measurement shown during weather coverage on TV. Reflectivity is a measure of how intense the various particles are in the atmosphere and is related to both the size and the amount of targets in the sky. </a:t>
            </a:r>
          </a:p>
          <a:p>
            <a:endParaRPr lang="en-US" dirty="0"/>
          </a:p>
          <a:p>
            <a:r>
              <a:rPr lang="en-US" dirty="0"/>
              <a:t>Towards the left side of the slide, you’ll see a colorful legend showing the reflectivity scale. The lowest values tend to be caused by non-precipitating returns to the radar, such as those caused by particulates, dust, bugs, and other very small targets. Once we reach roughly 15 </a:t>
            </a:r>
            <a:r>
              <a:rPr lang="en-US" dirty="0" err="1"/>
              <a:t>dBZ</a:t>
            </a:r>
            <a:r>
              <a:rPr lang="en-US" dirty="0"/>
              <a:t> on the legend and higher we start to observe precipitation targets. You can see how as the reflectivity number increases, the precipitation intensity increases along with it again since reflectivity is largely a measure of intensity. </a:t>
            </a:r>
          </a:p>
          <a:p>
            <a:endParaRPr lang="en-US" dirty="0"/>
          </a:p>
          <a:p>
            <a:r>
              <a:rPr lang="en-US" dirty="0"/>
              <a:t>Relating the legend on the left side to the radar image towards the right, you can see how the higher reflectivity values are associated with the most intense precipitation and storms while the lower reflectivity values are associated with much less intense precipitation. There are even some low reflectivity values right around the radar site - these are non-precipitating and caused by particulates and other small targets reflecting a small amount of the radar’s energy back to it.</a:t>
            </a:r>
          </a:p>
        </p:txBody>
      </p:sp>
      <p:sp>
        <p:nvSpPr>
          <p:cNvPr id="4" name="Slide Number Placeholder 3"/>
          <p:cNvSpPr>
            <a:spLocks noGrp="1"/>
          </p:cNvSpPr>
          <p:nvPr>
            <p:ph type="sldNum" sz="quarter" idx="5"/>
          </p:nvPr>
        </p:nvSpPr>
        <p:spPr/>
        <p:txBody>
          <a:bodyPr/>
          <a:lstStyle/>
          <a:p>
            <a:fld id="{65813A2C-74A0-46A8-9A59-25DD14EE3FCF}" type="slidenum">
              <a:rPr lang="en-US" smtClean="0"/>
              <a:t>13</a:t>
            </a:fld>
            <a:endParaRPr lang="en-US"/>
          </a:p>
        </p:txBody>
      </p:sp>
    </p:spTree>
    <p:extLst>
      <p:ext uri="{BB962C8B-B14F-4D97-AF65-F5344CB8AC3E}">
        <p14:creationId xmlns:p14="http://schemas.microsoft.com/office/powerpoint/2010/main" val="91609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The third fundamental weather radar measurement is velocity, which provides us with information on wind speeds and directions in the atmosphere. This is determined using the Doppler effect. The table here shows different examples of the Doppler effect in action. You’ve likely experienced this effect many times throughout your life as a shift in the pitch of sound as a train or a car passes you by. Since weather radars don’t use sound waves, the Doppler effect in this case relates to the change in the received wavelength of the radar beam as it reflects off objects moving towards it or away from it. </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65813A2C-74A0-46A8-9A59-25DD14EE3FCF}" type="slidenum">
              <a:rPr lang="en-US" smtClean="0"/>
              <a:t>14</a:t>
            </a:fld>
            <a:endParaRPr lang="en-US"/>
          </a:p>
        </p:txBody>
      </p:sp>
    </p:spTree>
    <p:extLst>
      <p:ext uri="{BB962C8B-B14F-4D97-AF65-F5344CB8AC3E}">
        <p14:creationId xmlns:p14="http://schemas.microsoft.com/office/powerpoint/2010/main" val="2367805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Here’s an example of what radar velocity data look like – images like this are sometimes shown during severe weather coverage on TV. The green colors correspond to winds moving toward the radar, while the red colors correspond to winds moving away from the radar.</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If you ever view a radar image like this, the first step to properly interpret it is to find the location of the radar producing the image, which in this case is right in the middle of the picture. From there, as long as we know what red and green mean we can decipher the wind. For instance, there is a batch of greens south and east of the radar, so winds in this location are from the southeast coming towards the radar. Meanwhile there are reds north and west of the radar, so these are the same winds from the southeast but this is our view of them after they have passed us by. Meanwhile, further west of us we see another batch of green colors. These correspond to a large region of winds moving from the west to east coming directly towards the radar site.</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Ultimately velocity images like these are best to use when also viewing radar reflectivity so that we can understand what winds are doing in relation to the location and intensity of storms and precipitation.  </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65813A2C-74A0-46A8-9A59-25DD14EE3FCF}" type="slidenum">
              <a:rPr lang="en-US" smtClean="0"/>
              <a:t>15</a:t>
            </a:fld>
            <a:endParaRPr lang="en-US"/>
          </a:p>
        </p:txBody>
      </p:sp>
    </p:spTree>
    <p:extLst>
      <p:ext uri="{BB962C8B-B14F-4D97-AF65-F5344CB8AC3E}">
        <p14:creationId xmlns:p14="http://schemas.microsoft.com/office/powerpoint/2010/main" val="557664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radar is a wonderful tool that greatly enhances our ability to monitor and observe precipitation features. But is it perfect? Like all technologies, absolutely not! </a:t>
            </a:r>
          </a:p>
        </p:txBody>
      </p:sp>
      <p:sp>
        <p:nvSpPr>
          <p:cNvPr id="4" name="Slide Number Placeholder 3"/>
          <p:cNvSpPr>
            <a:spLocks noGrp="1"/>
          </p:cNvSpPr>
          <p:nvPr>
            <p:ph type="sldNum" sz="quarter" idx="5"/>
          </p:nvPr>
        </p:nvSpPr>
        <p:spPr/>
        <p:txBody>
          <a:bodyPr/>
          <a:lstStyle/>
          <a:p>
            <a:fld id="{65813A2C-74A0-46A8-9A59-25DD14EE3FCF}" type="slidenum">
              <a:rPr lang="en-US" smtClean="0"/>
              <a:t>16</a:t>
            </a:fld>
            <a:endParaRPr lang="en-US"/>
          </a:p>
        </p:txBody>
      </p:sp>
    </p:spTree>
    <p:extLst>
      <p:ext uri="{BB962C8B-B14F-4D97-AF65-F5344CB8AC3E}">
        <p14:creationId xmlns:p14="http://schemas.microsoft.com/office/powerpoint/2010/main" val="63187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There are a collection of radar sampling issues that are important to be aware of when using weather radar. Though this is not an exhaustive list, three particularly important sampling issues are beam height with distance, beam broadening, and beam blockage. In the coming slides, we’ll cover each of these and how they influence the imagery you see from weather radars. </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65813A2C-74A0-46A8-9A59-25DD14EE3FCF}" type="slidenum">
              <a:rPr lang="en-US" smtClean="0"/>
              <a:t>17</a:t>
            </a:fld>
            <a:endParaRPr lang="en-US"/>
          </a:p>
        </p:txBody>
      </p:sp>
    </p:spTree>
    <p:extLst>
      <p:ext uri="{BB962C8B-B14F-4D97-AF65-F5344CB8AC3E}">
        <p14:creationId xmlns:p14="http://schemas.microsoft.com/office/powerpoint/2010/main" val="2917950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800" dirty="0">
                <a:solidFill>
                  <a:srgbClr val="000000"/>
                </a:solidFill>
                <a:latin typeface="Roboto" panose="02000000000000000000" pitchFamily="2" charset="0"/>
              </a:rPr>
              <a:t>The most fundamental radar sampling issue is called beam height with distance. Under normal atmospheric conditions as the radar beam leaves the radar site, it travels upward in the sky. This means that depending on where you are looking on a radar image, the data represent information at different heights in the sky. </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In the image you see here, the radar is located in the lower left corner of the image with the x-axis representing the distance away from the radar in nautical miles and the y-axis representing the height above ground level in thousands of feet. The various colored lines starting in the lower left and going up and to the right from there represent each of the different scans that a weather radar completes while operating. Each line is called a tilt and represents a full 360 degree sweep of the radar at that elevation. Looking at all the lines together, you get a feel for the vertical coverage of a radar site as well as where a weather radar can’t see.</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For instance, at 10 miles away from a weather radar, none of the tilts measure any higher than 20,000 feet in the air. This region above the radar is something called the cone of silence. Meanwhile, much further away from a weather radar, say at 90 miles, the radar can’t see anywhere from the ground all the way up to 10,000 feet in the air. We call this issue overshooting as anything in the lowest part of the atmosphere is not observed since it sits below the radar beam. </a:t>
            </a:r>
            <a:endParaRPr lang="en-US" sz="1800" dirty="0">
              <a:solidFill>
                <a:prstClr val="black"/>
              </a:solidFill>
              <a:latin typeface="Microsoft Sans Serif" panose="020B0604020202020204" pitchFamily="34"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600" b="1">
                <a:solidFill>
                  <a:schemeClr val="bg1"/>
                </a:solidFill>
                <a:latin typeface="Tahoma" charset="0"/>
                <a:ea typeface="MS PGothic" charset="-128"/>
                <a:cs typeface="MS PGothic" charset="-128"/>
              </a:defRPr>
            </a:lvl1pPr>
            <a:lvl2pPr marL="742950" indent="-285750" defTabSz="919163">
              <a:defRPr sz="1600" b="1">
                <a:solidFill>
                  <a:schemeClr val="bg1"/>
                </a:solidFill>
                <a:latin typeface="Tahoma" charset="0"/>
                <a:ea typeface="MS PGothic" charset="-128"/>
                <a:cs typeface="MS PGothic" charset="-128"/>
              </a:defRPr>
            </a:lvl2pPr>
            <a:lvl3pPr marL="1143000" indent="-228600" defTabSz="919163">
              <a:defRPr sz="1600" b="1">
                <a:solidFill>
                  <a:schemeClr val="bg1"/>
                </a:solidFill>
                <a:latin typeface="Tahoma" charset="0"/>
                <a:ea typeface="MS PGothic" charset="-128"/>
                <a:cs typeface="MS PGothic" charset="-128"/>
              </a:defRPr>
            </a:lvl3pPr>
            <a:lvl4pPr marL="1600200" indent="-228600" defTabSz="919163">
              <a:defRPr sz="1600" b="1">
                <a:solidFill>
                  <a:schemeClr val="bg1"/>
                </a:solidFill>
                <a:latin typeface="Tahoma" charset="0"/>
                <a:ea typeface="MS PGothic" charset="-128"/>
                <a:cs typeface="MS PGothic" charset="-128"/>
              </a:defRPr>
            </a:lvl4pPr>
            <a:lvl5pPr marL="2057400" indent="-228600" defTabSz="919163">
              <a:defRPr sz="1600" b="1">
                <a:solidFill>
                  <a:schemeClr val="bg1"/>
                </a:solidFill>
                <a:latin typeface="Tahoma" charset="0"/>
                <a:ea typeface="MS PGothic" charset="-128"/>
                <a:cs typeface="MS PGothic" charset="-128"/>
              </a:defRPr>
            </a:lvl5pPr>
            <a:lvl6pPr marL="25146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6pPr>
            <a:lvl7pPr marL="29718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7pPr>
            <a:lvl8pPr marL="34290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8pPr>
            <a:lvl9pPr marL="38862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9pPr>
          </a:lstStyle>
          <a:p>
            <a:fld id="{CD4764A4-BBEF-2548-B62F-EBD3C295642D}" type="slidenum">
              <a:rPr lang="en-US" altLang="en-US" sz="1200" b="0">
                <a:solidFill>
                  <a:schemeClr val="tx1"/>
                </a:solidFill>
                <a:latin typeface="Calibri" charset="0"/>
              </a:rPr>
              <a:pPr/>
              <a:t>18</a:t>
            </a:fld>
            <a:endParaRPr lang="en-US" altLang="en-US" sz="1200" b="0">
              <a:solidFill>
                <a:schemeClr val="tx1"/>
              </a:solidFill>
              <a:latin typeface="Calibri" charset="0"/>
            </a:endParaRPr>
          </a:p>
        </p:txBody>
      </p:sp>
    </p:spTree>
    <p:extLst>
      <p:ext uri="{BB962C8B-B14F-4D97-AF65-F5344CB8AC3E}">
        <p14:creationId xmlns:p14="http://schemas.microsoft.com/office/powerpoint/2010/main" val="121682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600" b="1">
                <a:solidFill>
                  <a:schemeClr val="bg1"/>
                </a:solidFill>
                <a:latin typeface="Tahoma" charset="0"/>
                <a:ea typeface="MS PGothic" charset="-128"/>
                <a:cs typeface="MS PGothic" charset="-128"/>
              </a:defRPr>
            </a:lvl1pPr>
            <a:lvl2pPr marL="742950" indent="-285750" defTabSz="919163">
              <a:defRPr sz="1600" b="1">
                <a:solidFill>
                  <a:schemeClr val="bg1"/>
                </a:solidFill>
                <a:latin typeface="Tahoma" charset="0"/>
                <a:ea typeface="MS PGothic" charset="-128"/>
                <a:cs typeface="MS PGothic" charset="-128"/>
              </a:defRPr>
            </a:lvl2pPr>
            <a:lvl3pPr marL="1143000" indent="-228600" defTabSz="919163">
              <a:defRPr sz="1600" b="1">
                <a:solidFill>
                  <a:schemeClr val="bg1"/>
                </a:solidFill>
                <a:latin typeface="Tahoma" charset="0"/>
                <a:ea typeface="MS PGothic" charset="-128"/>
                <a:cs typeface="MS PGothic" charset="-128"/>
              </a:defRPr>
            </a:lvl3pPr>
            <a:lvl4pPr marL="1600200" indent="-228600" defTabSz="919163">
              <a:defRPr sz="1600" b="1">
                <a:solidFill>
                  <a:schemeClr val="bg1"/>
                </a:solidFill>
                <a:latin typeface="Tahoma" charset="0"/>
                <a:ea typeface="MS PGothic" charset="-128"/>
                <a:cs typeface="MS PGothic" charset="-128"/>
              </a:defRPr>
            </a:lvl4pPr>
            <a:lvl5pPr marL="2057400" indent="-228600" defTabSz="919163">
              <a:defRPr sz="1600" b="1">
                <a:solidFill>
                  <a:schemeClr val="bg1"/>
                </a:solidFill>
                <a:latin typeface="Tahoma" charset="0"/>
                <a:ea typeface="MS PGothic" charset="-128"/>
                <a:cs typeface="MS PGothic" charset="-128"/>
              </a:defRPr>
            </a:lvl5pPr>
            <a:lvl6pPr marL="25146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6pPr>
            <a:lvl7pPr marL="29718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7pPr>
            <a:lvl8pPr marL="34290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8pPr>
            <a:lvl9pPr marL="38862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9pPr>
          </a:lstStyle>
          <a:p>
            <a:fld id="{7057C800-9B9E-9F4F-B959-0563C4653549}" type="slidenum">
              <a:rPr lang="en-US" altLang="en-US" sz="1200" b="0">
                <a:solidFill>
                  <a:schemeClr val="tx1"/>
                </a:solidFill>
                <a:latin typeface="Calibri" charset="0"/>
              </a:rPr>
              <a:pPr/>
              <a:t>19</a:t>
            </a:fld>
            <a:endParaRPr lang="en-US" altLang="en-US" sz="1200" b="0">
              <a:solidFill>
                <a:schemeClr val="tx1"/>
              </a:solidFill>
              <a:latin typeface="Calibri" charset="0"/>
            </a:endParaRPr>
          </a:p>
        </p:txBody>
      </p:sp>
      <p:sp>
        <p:nvSpPr>
          <p:cNvPr id="57346" name="Rectangle 7"/>
          <p:cNvSpPr txBox="1">
            <a:spLocks noGrp="1" noChangeArrowheads="1"/>
          </p:cNvSpPr>
          <p:nvPr/>
        </p:nvSpPr>
        <p:spPr bwMode="auto">
          <a:xfrm>
            <a:off x="3962400" y="8805863"/>
            <a:ext cx="30337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2" tIns="45962" rIns="91922" bIns="45962" anchor="b"/>
          <a:lstStyle>
            <a:lvl1pPr defTabSz="919163">
              <a:defRPr sz="1600" b="1">
                <a:solidFill>
                  <a:schemeClr val="bg1"/>
                </a:solidFill>
                <a:latin typeface="Tahoma" charset="0"/>
                <a:ea typeface="MS PGothic" charset="-128"/>
                <a:cs typeface="MS PGothic" charset="-128"/>
              </a:defRPr>
            </a:lvl1pPr>
            <a:lvl2pPr marL="742950" indent="-285750" defTabSz="919163">
              <a:defRPr sz="1600" b="1">
                <a:solidFill>
                  <a:schemeClr val="bg1"/>
                </a:solidFill>
                <a:latin typeface="Tahoma" charset="0"/>
                <a:ea typeface="MS PGothic" charset="-128"/>
                <a:cs typeface="MS PGothic" charset="-128"/>
              </a:defRPr>
            </a:lvl2pPr>
            <a:lvl3pPr marL="1143000" indent="-228600" defTabSz="919163">
              <a:defRPr sz="1600" b="1">
                <a:solidFill>
                  <a:schemeClr val="bg1"/>
                </a:solidFill>
                <a:latin typeface="Tahoma" charset="0"/>
                <a:ea typeface="MS PGothic" charset="-128"/>
                <a:cs typeface="MS PGothic" charset="-128"/>
              </a:defRPr>
            </a:lvl3pPr>
            <a:lvl4pPr marL="1600200" indent="-228600" defTabSz="919163">
              <a:defRPr sz="1600" b="1">
                <a:solidFill>
                  <a:schemeClr val="bg1"/>
                </a:solidFill>
                <a:latin typeface="Tahoma" charset="0"/>
                <a:ea typeface="MS PGothic" charset="-128"/>
                <a:cs typeface="MS PGothic" charset="-128"/>
              </a:defRPr>
            </a:lvl4pPr>
            <a:lvl5pPr marL="2057400" indent="-228600" defTabSz="919163">
              <a:defRPr sz="1600" b="1">
                <a:solidFill>
                  <a:schemeClr val="bg1"/>
                </a:solidFill>
                <a:latin typeface="Tahoma" charset="0"/>
                <a:ea typeface="MS PGothic" charset="-128"/>
                <a:cs typeface="MS PGothic" charset="-128"/>
              </a:defRPr>
            </a:lvl5pPr>
            <a:lvl6pPr marL="25146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6pPr>
            <a:lvl7pPr marL="29718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7pPr>
            <a:lvl8pPr marL="34290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8pPr>
            <a:lvl9pPr marL="38862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9pPr>
          </a:lstStyle>
          <a:p>
            <a:pPr algn="r"/>
            <a:fld id="{95A66236-347B-C542-A266-77D72484424D}" type="slidenum">
              <a:rPr lang="en-US" altLang="en-US" sz="1200" b="0">
                <a:solidFill>
                  <a:schemeClr val="tx1"/>
                </a:solidFill>
                <a:latin typeface="Calibri" charset="0"/>
              </a:rPr>
              <a:pPr algn="r"/>
              <a:t>19</a:t>
            </a:fld>
            <a:endParaRPr lang="en-US" altLang="en-US" sz="1200" b="0">
              <a:solidFill>
                <a:schemeClr val="tx1"/>
              </a:solidFill>
              <a:latin typeface="Calibri"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ea typeface="MS PGothic" charset="-128"/>
                <a:cs typeface="MS PGothic" charset="-128"/>
              </a:rPr>
              <a:t>Of course, if we also keep in mind that we live on a sphere, we can see that this beam height with distance issue is further exaggerated.</a:t>
            </a:r>
          </a:p>
          <a:p>
            <a:endParaRPr lang="en-US" altLang="en-US" dirty="0">
              <a:ea typeface="MS PGothic" charset="-128"/>
              <a:cs typeface="MS PGothic" charset="-128"/>
            </a:endParaRPr>
          </a:p>
          <a:p>
            <a:r>
              <a:rPr lang="en-US" altLang="en-US" dirty="0">
                <a:ea typeface="MS PGothic" charset="-128"/>
                <a:cs typeface="MS PGothic" charset="-128"/>
              </a:rPr>
              <a:t>Ultimately what a weather radar will observe is highly dependent on how close the particular feature is from the radar. If a storm is near a radar, we will observe its lowest portions but we will miss its middle and upper portions. Conversely, if a storm is far from a radar the middle and upper portions will be sampled, but the lower portions will be completed missed. We call this the radar horizon problem.</a:t>
            </a:r>
          </a:p>
          <a:p>
            <a:endParaRPr lang="en-US" altLang="en-US" dirty="0">
              <a:ea typeface="MS PGothic" charset="-128"/>
              <a:cs typeface="MS PGothic" charset="-128"/>
            </a:endParaRPr>
          </a:p>
          <a:p>
            <a:endParaRPr lang="en-US" altLang="en-US" dirty="0">
              <a:ea typeface="MS PGothic" charset="-128"/>
              <a:cs typeface="MS PGothic" charset="-128"/>
            </a:endParaRPr>
          </a:p>
        </p:txBody>
      </p:sp>
    </p:spTree>
    <p:extLst>
      <p:ext uri="{BB962C8B-B14F-4D97-AF65-F5344CB8AC3E}">
        <p14:creationId xmlns:p14="http://schemas.microsoft.com/office/powerpoint/2010/main" val="192531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 have all done this at some point in our lives, right? Maybe you tried it at a scenic canyon like the one shown here or perhaps in a large empty room with hard floors and bare walls. You yell out the word hello and shortly after you hear the word echo back several times, each time a little more faint than the last. </a:t>
            </a:r>
          </a:p>
        </p:txBody>
      </p:sp>
      <p:sp>
        <p:nvSpPr>
          <p:cNvPr id="4" name="Slide Number Placeholder 3"/>
          <p:cNvSpPr>
            <a:spLocks noGrp="1"/>
          </p:cNvSpPr>
          <p:nvPr>
            <p:ph type="sldNum" sz="quarter" idx="5"/>
          </p:nvPr>
        </p:nvSpPr>
        <p:spPr/>
        <p:txBody>
          <a:bodyPr/>
          <a:lstStyle/>
          <a:p>
            <a:fld id="{65813A2C-74A0-46A8-9A59-25DD14EE3FCF}" type="slidenum">
              <a:rPr lang="en-US" smtClean="0"/>
              <a:t>2</a:t>
            </a:fld>
            <a:endParaRPr lang="en-US" dirty="0"/>
          </a:p>
        </p:txBody>
      </p:sp>
    </p:spTree>
    <p:extLst>
      <p:ext uri="{BB962C8B-B14F-4D97-AF65-F5344CB8AC3E}">
        <p14:creationId xmlns:p14="http://schemas.microsoft.com/office/powerpoint/2010/main" val="66060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The second fundamental radar sampling issue is called beam broadening.</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Radar beams are much like flashlight beams – they get larger and larger as they move away from their starting point as shown in the image here. This means that radars measure an increasingly larger volume of air as they get farther and farther away. This greatly impacts their ability to see different features at varying ranges.</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65813A2C-74A0-46A8-9A59-25DD14EE3FCF}" type="slidenum">
              <a:rPr lang="en-US" smtClean="0"/>
              <a:t>20</a:t>
            </a:fld>
            <a:endParaRPr lang="en-US"/>
          </a:p>
        </p:txBody>
      </p:sp>
    </p:spTree>
    <p:extLst>
      <p:ext uri="{BB962C8B-B14F-4D97-AF65-F5344CB8AC3E}">
        <p14:creationId xmlns:p14="http://schemas.microsoft.com/office/powerpoint/2010/main" val="3347752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if we introduce an identical set of rain drops into different segments of the radar beam as shown in the image here, where do you think the radar will be able to see the rain most clearly? </a:t>
            </a:r>
          </a:p>
          <a:p>
            <a:endParaRPr lang="en-US" dirty="0"/>
          </a:p>
          <a:p>
            <a:r>
              <a:rPr lang="en-US" dirty="0"/>
              <a:t>Though the 2 sets of raindrops are identical, it turns out that the set closer to the radar is easier to see as it fills the radar beam more completely. With the beam occupying more space farther away, the targets occupy less of its volume and result in a weaker echo. This serves as an important reminder that the same phenomena can appear significantly different to the radar depending on how far they are from the radar site. </a:t>
            </a:r>
          </a:p>
        </p:txBody>
      </p:sp>
      <p:sp>
        <p:nvSpPr>
          <p:cNvPr id="4" name="Slide Number Placeholder 3"/>
          <p:cNvSpPr>
            <a:spLocks noGrp="1"/>
          </p:cNvSpPr>
          <p:nvPr>
            <p:ph type="sldNum" sz="quarter" idx="5"/>
          </p:nvPr>
        </p:nvSpPr>
        <p:spPr/>
        <p:txBody>
          <a:bodyPr/>
          <a:lstStyle/>
          <a:p>
            <a:fld id="{65813A2C-74A0-46A8-9A59-25DD14EE3FCF}" type="slidenum">
              <a:rPr lang="en-US" smtClean="0"/>
              <a:t>21</a:t>
            </a:fld>
            <a:endParaRPr lang="en-US"/>
          </a:p>
        </p:txBody>
      </p:sp>
    </p:spTree>
    <p:extLst>
      <p:ext uri="{BB962C8B-B14F-4D97-AF65-F5344CB8AC3E}">
        <p14:creationId xmlns:p14="http://schemas.microsoft.com/office/powerpoint/2010/main" val="345766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This issue of beam broadening can have significant ramifications on the appearance precipitation features observed by radars. Shown here are two images of the exact same storm but taken from different radar sites. In the image on the left, a storm is observed from a radar just 15 miles away from it. Notice in this image the data have a lot detail and are very high resolution. Given the short distance away, the radar beam has not broadened much yet. It’s also measuring the lowest portion of the storm.</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In the image on the right, the same exact storm is being observed but now from a radar approximately 105 miles away. At this distance away the radar beam has broadened considerably, thus the blockier, lower resolution appearance of the storm. Additionally, the greater distance away means we’re also measuring a much higher portion of the storm. </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Ultimately both images are valuable and give important information, but due to distance and height, the appearance of the storm and the portions being measured are different.</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pPr>
              <a:defRPr/>
            </a:pPr>
            <a:fld id="{2AA80463-D35B-3448-97DB-CDD4C1E00171}" type="slidenum">
              <a:rPr lang="en-US" altLang="en-US" smtClean="0"/>
              <a:pPr>
                <a:defRPr/>
              </a:pPr>
              <a:t>22</a:t>
            </a:fld>
            <a:endParaRPr lang="en-US" altLang="en-US"/>
          </a:p>
        </p:txBody>
      </p:sp>
    </p:spTree>
    <p:extLst>
      <p:ext uri="{BB962C8B-B14F-4D97-AF65-F5344CB8AC3E}">
        <p14:creationId xmlns:p14="http://schemas.microsoft.com/office/powerpoint/2010/main" val="3468638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The third radar sampling issue we wanted to briefly cover is called beam blockage. Just as it sounds, it is a partial absence of data due to an obstruction near a radar site. For instance, the radar in northwest Oklahoma has some beam blockage to its south and west due to some trees just to the southwest of the radar. The trees are filtered out of the radar image, but the obstruction causes a small sliver of data to be absent.</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Thankfully, this issue is not very widespread in Oklahoma, but it does happen in a few isolated spots such as this one.</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65813A2C-74A0-46A8-9A59-25DD14EE3FCF}" type="slidenum">
              <a:rPr lang="en-US" smtClean="0"/>
              <a:t>23</a:t>
            </a:fld>
            <a:endParaRPr lang="en-US"/>
          </a:p>
        </p:txBody>
      </p:sp>
    </p:spTree>
    <p:extLst>
      <p:ext uri="{BB962C8B-B14F-4D97-AF65-F5344CB8AC3E}">
        <p14:creationId xmlns:p14="http://schemas.microsoft.com/office/powerpoint/2010/main" val="547822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Next, let’s briefly talk about weather radar coverage. All together, the United States weather radar network is comprised of 142 radars across the continental United States. 18 additional radars are located in Alaska, Hawaii, Puerto Rico, and a few other locations due to military bases abroad. This map shows the locations and coverage of the radars across the lower 48 states. The colors correspond to the vertical coverage of the data. Locations in light yellow or orange have data below 10,000 feet above the ground, while locations in blue have no data below 10,000 feet. You’ll notice that some locations in the western United States have zero radar coverage due to mountainous terrain blocking the radar beam.</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65813A2C-74A0-46A8-9A59-25DD14EE3FCF}" type="slidenum">
              <a:rPr lang="en-US" smtClean="0"/>
              <a:t>24</a:t>
            </a:fld>
            <a:endParaRPr lang="en-US"/>
          </a:p>
        </p:txBody>
      </p:sp>
    </p:spTree>
    <p:extLst>
      <p:ext uri="{BB962C8B-B14F-4D97-AF65-F5344CB8AC3E}">
        <p14:creationId xmlns:p14="http://schemas.microsoft.com/office/powerpoint/2010/main" val="4011986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1600" b="1">
                <a:solidFill>
                  <a:schemeClr val="bg1"/>
                </a:solidFill>
                <a:latin typeface="Tahoma" charset="0"/>
                <a:ea typeface="MS PGothic" charset="-128"/>
                <a:cs typeface="MS PGothic" charset="-128"/>
              </a:defRPr>
            </a:lvl1pPr>
            <a:lvl2pPr marL="742950" indent="-285750" defTabSz="917575">
              <a:defRPr sz="1600" b="1">
                <a:solidFill>
                  <a:schemeClr val="bg1"/>
                </a:solidFill>
                <a:latin typeface="Tahoma" charset="0"/>
                <a:ea typeface="MS PGothic" charset="-128"/>
                <a:cs typeface="MS PGothic" charset="-128"/>
              </a:defRPr>
            </a:lvl2pPr>
            <a:lvl3pPr marL="1143000" indent="-228600" defTabSz="917575">
              <a:defRPr sz="1600" b="1">
                <a:solidFill>
                  <a:schemeClr val="bg1"/>
                </a:solidFill>
                <a:latin typeface="Tahoma" charset="0"/>
                <a:ea typeface="MS PGothic" charset="-128"/>
                <a:cs typeface="MS PGothic" charset="-128"/>
              </a:defRPr>
            </a:lvl3pPr>
            <a:lvl4pPr marL="1600200" indent="-228600" defTabSz="917575">
              <a:defRPr sz="1600" b="1">
                <a:solidFill>
                  <a:schemeClr val="bg1"/>
                </a:solidFill>
                <a:latin typeface="Tahoma" charset="0"/>
                <a:ea typeface="MS PGothic" charset="-128"/>
                <a:cs typeface="MS PGothic" charset="-128"/>
              </a:defRPr>
            </a:lvl4pPr>
            <a:lvl5pPr marL="2057400" indent="-228600" defTabSz="917575">
              <a:defRPr sz="1600" b="1">
                <a:solidFill>
                  <a:schemeClr val="bg1"/>
                </a:solidFill>
                <a:latin typeface="Tahoma" charset="0"/>
                <a:ea typeface="MS PGothic" charset="-128"/>
                <a:cs typeface="MS PGothic" charset="-128"/>
              </a:defRPr>
            </a:lvl5pPr>
            <a:lvl6pPr marL="2514600" indent="-228600" defTabSz="917575" eaLnBrk="0" fontAlgn="base" hangingPunct="0">
              <a:spcBef>
                <a:spcPct val="0"/>
              </a:spcBef>
              <a:spcAft>
                <a:spcPct val="0"/>
              </a:spcAft>
              <a:defRPr sz="1600" b="1">
                <a:solidFill>
                  <a:schemeClr val="bg1"/>
                </a:solidFill>
                <a:latin typeface="Tahoma" charset="0"/>
                <a:ea typeface="MS PGothic" charset="-128"/>
                <a:cs typeface="MS PGothic" charset="-128"/>
              </a:defRPr>
            </a:lvl6pPr>
            <a:lvl7pPr marL="2971800" indent="-228600" defTabSz="917575" eaLnBrk="0" fontAlgn="base" hangingPunct="0">
              <a:spcBef>
                <a:spcPct val="0"/>
              </a:spcBef>
              <a:spcAft>
                <a:spcPct val="0"/>
              </a:spcAft>
              <a:defRPr sz="1600" b="1">
                <a:solidFill>
                  <a:schemeClr val="bg1"/>
                </a:solidFill>
                <a:latin typeface="Tahoma" charset="0"/>
                <a:ea typeface="MS PGothic" charset="-128"/>
                <a:cs typeface="MS PGothic" charset="-128"/>
              </a:defRPr>
            </a:lvl7pPr>
            <a:lvl8pPr marL="3429000" indent="-228600" defTabSz="917575" eaLnBrk="0" fontAlgn="base" hangingPunct="0">
              <a:spcBef>
                <a:spcPct val="0"/>
              </a:spcBef>
              <a:spcAft>
                <a:spcPct val="0"/>
              </a:spcAft>
              <a:defRPr sz="1600" b="1">
                <a:solidFill>
                  <a:schemeClr val="bg1"/>
                </a:solidFill>
                <a:latin typeface="Tahoma" charset="0"/>
                <a:ea typeface="MS PGothic" charset="-128"/>
                <a:cs typeface="MS PGothic" charset="-128"/>
              </a:defRPr>
            </a:lvl8pPr>
            <a:lvl9pPr marL="3886200" indent="-228600" defTabSz="917575" eaLnBrk="0" fontAlgn="base" hangingPunct="0">
              <a:spcBef>
                <a:spcPct val="0"/>
              </a:spcBef>
              <a:spcAft>
                <a:spcPct val="0"/>
              </a:spcAft>
              <a:defRPr sz="1600" b="1">
                <a:solidFill>
                  <a:schemeClr val="bg1"/>
                </a:solidFill>
                <a:latin typeface="Tahoma" charset="0"/>
                <a:ea typeface="MS PGothic" charset="-128"/>
                <a:cs typeface="MS PGothic" charset="-128"/>
              </a:defRPr>
            </a:lvl9pPr>
          </a:lstStyle>
          <a:p>
            <a:fld id="{10E711D2-4417-A741-83FB-F79BDCF5857F}" type="slidenum">
              <a:rPr lang="en-US" altLang="en-US" sz="1200" b="0">
                <a:solidFill>
                  <a:schemeClr val="tx1"/>
                </a:solidFill>
                <a:latin typeface="Calibri" charset="0"/>
              </a:rPr>
              <a:pPr/>
              <a:t>25</a:t>
            </a:fld>
            <a:endParaRPr lang="en-US" altLang="en-US" sz="1200" b="0">
              <a:solidFill>
                <a:schemeClr val="tx1"/>
              </a:solidFill>
              <a:latin typeface="Calibri" charset="0"/>
            </a:endParaRPr>
          </a:p>
        </p:txBody>
      </p:sp>
      <p:sp>
        <p:nvSpPr>
          <p:cNvPr id="82946" name="Rectangle 7"/>
          <p:cNvSpPr txBox="1">
            <a:spLocks noGrp="1" noChangeArrowheads="1"/>
          </p:cNvSpPr>
          <p:nvPr/>
        </p:nvSpPr>
        <p:spPr bwMode="auto">
          <a:xfrm>
            <a:off x="3962400" y="8805863"/>
            <a:ext cx="30337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15" tIns="45958" rIns="91915" bIns="45958" anchor="b"/>
          <a:lstStyle>
            <a:lvl1pPr defTabSz="919163">
              <a:defRPr sz="1600" b="1">
                <a:solidFill>
                  <a:schemeClr val="bg1"/>
                </a:solidFill>
                <a:latin typeface="Tahoma" charset="0"/>
                <a:ea typeface="MS PGothic" charset="-128"/>
                <a:cs typeface="MS PGothic" charset="-128"/>
              </a:defRPr>
            </a:lvl1pPr>
            <a:lvl2pPr marL="742950" indent="-285750" defTabSz="919163">
              <a:defRPr sz="1600" b="1">
                <a:solidFill>
                  <a:schemeClr val="bg1"/>
                </a:solidFill>
                <a:latin typeface="Tahoma" charset="0"/>
                <a:ea typeface="MS PGothic" charset="-128"/>
                <a:cs typeface="MS PGothic" charset="-128"/>
              </a:defRPr>
            </a:lvl2pPr>
            <a:lvl3pPr marL="1143000" indent="-228600" defTabSz="919163">
              <a:defRPr sz="1600" b="1">
                <a:solidFill>
                  <a:schemeClr val="bg1"/>
                </a:solidFill>
                <a:latin typeface="Tahoma" charset="0"/>
                <a:ea typeface="MS PGothic" charset="-128"/>
                <a:cs typeface="MS PGothic" charset="-128"/>
              </a:defRPr>
            </a:lvl3pPr>
            <a:lvl4pPr marL="1600200" indent="-228600" defTabSz="919163">
              <a:defRPr sz="1600" b="1">
                <a:solidFill>
                  <a:schemeClr val="bg1"/>
                </a:solidFill>
                <a:latin typeface="Tahoma" charset="0"/>
                <a:ea typeface="MS PGothic" charset="-128"/>
                <a:cs typeface="MS PGothic" charset="-128"/>
              </a:defRPr>
            </a:lvl4pPr>
            <a:lvl5pPr marL="2057400" indent="-228600" defTabSz="919163">
              <a:defRPr sz="1600" b="1">
                <a:solidFill>
                  <a:schemeClr val="bg1"/>
                </a:solidFill>
                <a:latin typeface="Tahoma" charset="0"/>
                <a:ea typeface="MS PGothic" charset="-128"/>
                <a:cs typeface="MS PGothic" charset="-128"/>
              </a:defRPr>
            </a:lvl5pPr>
            <a:lvl6pPr marL="25146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6pPr>
            <a:lvl7pPr marL="29718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7pPr>
            <a:lvl8pPr marL="34290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8pPr>
            <a:lvl9pPr marL="3886200" indent="-228600" defTabSz="919163" eaLnBrk="0" fontAlgn="base" hangingPunct="0">
              <a:spcBef>
                <a:spcPct val="0"/>
              </a:spcBef>
              <a:spcAft>
                <a:spcPct val="0"/>
              </a:spcAft>
              <a:defRPr sz="1600" b="1">
                <a:solidFill>
                  <a:schemeClr val="bg1"/>
                </a:solidFill>
                <a:latin typeface="Tahoma" charset="0"/>
                <a:ea typeface="MS PGothic" charset="-128"/>
                <a:cs typeface="MS PGothic" charset="-128"/>
              </a:defRPr>
            </a:lvl9pPr>
          </a:lstStyle>
          <a:p>
            <a:pPr algn="r"/>
            <a:fld id="{BAF0B80D-3D52-EE44-A7A8-DA8CDF8B580A}" type="slidenum">
              <a:rPr lang="en-US" altLang="en-US" sz="1200" b="0">
                <a:solidFill>
                  <a:schemeClr val="tx1"/>
                </a:solidFill>
                <a:latin typeface="Calibri" charset="0"/>
              </a:rPr>
              <a:pPr algn="r"/>
              <a:t>25</a:t>
            </a:fld>
            <a:endParaRPr lang="en-US" altLang="en-US" sz="1200" b="0">
              <a:solidFill>
                <a:schemeClr val="tx1"/>
              </a:solidFill>
              <a:latin typeface="Calibri"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800" dirty="0">
                <a:solidFill>
                  <a:srgbClr val="000000"/>
                </a:solidFill>
                <a:latin typeface="Roboto" panose="02000000000000000000" pitchFamily="2" charset="0"/>
              </a:rPr>
              <a:t>Zooming in closer to our region, we can see that National Weather Service radar coverage even in Oklahoma is quite uneven, despite 4 radars in state and many in our region. Locations in Oklahoma with no radar data below 10,000 feet include portions of the Panhandle, portions of northwest Oklahoma, and a rather large portion of southeast Oklahoma. Ultimately, it’s important to keep in mind that radar coverage is not identical everywhere due to the different radar sampling issues we’ve discussed.</a:t>
            </a:r>
            <a:endParaRPr lang="en-US" sz="1800" dirty="0">
              <a:solidFill>
                <a:prstClr val="black"/>
              </a:solidFill>
              <a:latin typeface="Microsoft Sans Serif" panose="020B0604020202020204" pitchFamily="34" charset="0"/>
            </a:endParaRPr>
          </a:p>
        </p:txBody>
      </p:sp>
    </p:spTree>
    <p:extLst>
      <p:ext uri="{BB962C8B-B14F-4D97-AF65-F5344CB8AC3E}">
        <p14:creationId xmlns:p14="http://schemas.microsoft.com/office/powerpoint/2010/main" val="2370447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That wraps up the content for this module on weather radar basics. Let’s summarize what we’ve learned.</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Radar is an acronym that stands for radio detection and ranging. It is the process of sending a pulse of powerful microwave energy away from a radar site and waiting for a portion of it to reflect off targets in the sky and make it back the radar site. </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The three fundamental weather radar measurements are distance to a target, intensity of targets – which is called reflectivity, and the motions of targets – which is called velocity. </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As great a tool as weather radar is, a portion of this module focused on some different radar sampling issues. Those included beam height with distance, beam broadening, as well as beam blockage. These factors affect the appearance of radar data, where it is measuring, and where it can’t measure. It’s important to note that while these are significant sampling issues, there are additional ones we did not cover in this radar basics presentation. </a:t>
            </a:r>
          </a:p>
          <a:p>
            <a:endParaRPr lang="en-US" sz="1800" dirty="0">
              <a:solidFill>
                <a:srgbClr val="000000"/>
              </a:solidFill>
              <a:latin typeface="Roboto" panose="02000000000000000000" pitchFamily="2" charset="0"/>
            </a:endParaRPr>
          </a:p>
          <a:p>
            <a:r>
              <a:rPr lang="en-US" sz="1800" dirty="0">
                <a:solidFill>
                  <a:srgbClr val="000000"/>
                </a:solidFill>
                <a:latin typeface="Roboto" panose="02000000000000000000" pitchFamily="2" charset="0"/>
              </a:rPr>
              <a:t>And finally, we briefly looked at the coverage of National Weather Service radars across the country and in Oklahoma and learned that the coverage is not equal everywhere.</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65813A2C-74A0-46A8-9A59-25DD14EE3FCF}" type="slidenum">
              <a:rPr lang="en-US" smtClean="0"/>
              <a:t>26</a:t>
            </a:fld>
            <a:endParaRPr lang="en-US"/>
          </a:p>
        </p:txBody>
      </p:sp>
    </p:spTree>
    <p:extLst>
      <p:ext uri="{BB962C8B-B14F-4D97-AF65-F5344CB8AC3E}">
        <p14:creationId xmlns:p14="http://schemas.microsoft.com/office/powerpoint/2010/main" val="981234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 better feel for the basics of weather radar, we wanted to provide you with a few free web resources you can use to view weather radar data.</a:t>
            </a:r>
          </a:p>
        </p:txBody>
      </p:sp>
      <p:sp>
        <p:nvSpPr>
          <p:cNvPr id="4" name="Slide Number Placeholder 3"/>
          <p:cNvSpPr>
            <a:spLocks noGrp="1"/>
          </p:cNvSpPr>
          <p:nvPr>
            <p:ph type="sldNum" sz="quarter" idx="5"/>
          </p:nvPr>
        </p:nvSpPr>
        <p:spPr/>
        <p:txBody>
          <a:bodyPr/>
          <a:lstStyle/>
          <a:p>
            <a:fld id="{14BE05FA-B800-B840-A89D-5D16D3D4B0CA}" type="slidenum">
              <a:rPr lang="en-US" smtClean="0"/>
              <a:t>27</a:t>
            </a:fld>
            <a:endParaRPr lang="en-US"/>
          </a:p>
        </p:txBody>
      </p:sp>
    </p:spTree>
    <p:extLst>
      <p:ext uri="{BB962C8B-B14F-4D97-AF65-F5344CB8AC3E}">
        <p14:creationId xmlns:p14="http://schemas.microsoft.com/office/powerpoint/2010/main" val="95706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FFFF"/>
                </a:solidFill>
              </a:rPr>
              <a:t>Here are links to three excellent web-based radar viewing tools.</a:t>
            </a:r>
          </a:p>
          <a:p>
            <a:endParaRPr lang="en-US" sz="1800">
              <a:solidFill>
                <a:srgbClr val="FFFFFF"/>
              </a:solidFill>
            </a:endParaRPr>
          </a:p>
          <a:p>
            <a:r>
              <a:rPr lang="en-US" sz="1800">
                <a:solidFill>
                  <a:srgbClr val="FFFFFF"/>
                </a:solidFill>
              </a:rPr>
              <a:t>The first link goes to a radar tool hosted on our website at mesonet.org. We offer radar composites, which are radar images made by combining data from multiple radar sites into a single image. We also offer data for individual radar sites across the Southern Plains. All products are reflectivity based, which is the information you’ve seen throughout this presentation showing storm intensity, location, and general structure.</a:t>
            </a:r>
          </a:p>
          <a:p>
            <a:endParaRPr lang="en-US" sz="1800">
              <a:solidFill>
                <a:srgbClr val="FFFFFF"/>
              </a:solidFill>
            </a:endParaRPr>
          </a:p>
          <a:p>
            <a:r>
              <a:rPr lang="en-US" sz="1800">
                <a:solidFill>
                  <a:srgbClr val="FFFFFF"/>
                </a:solidFill>
              </a:rPr>
              <a:t>The second link goes to a great radar tool from the National Weather Service. It provides some similar tools including radar composites and individual radar data for sites all across the United States. In addition to radar reflectivity this site also provides a few other radar products including velocity. Though we didn’t provide training on velocity in this module, this product helps to show winds within storms which helps to identify areas of convergence, divergence, and rotation. </a:t>
            </a:r>
          </a:p>
          <a:p>
            <a:endParaRPr lang="en-US" sz="1800">
              <a:solidFill>
                <a:srgbClr val="FFFFFF"/>
              </a:solidFill>
            </a:endParaRPr>
          </a:p>
          <a:p>
            <a:r>
              <a:rPr lang="en-US" sz="1800">
                <a:solidFill>
                  <a:srgbClr val="FFFFFF"/>
                </a:solidFill>
              </a:rPr>
              <a:t>Finally, the last link goes to a resource that provides archived radar composites dating back to 2014.</a:t>
            </a:r>
          </a:p>
          <a:p>
            <a:endParaRPr lang="en-US" sz="1800">
              <a:solidFill>
                <a:srgbClr val="FFFFFF"/>
              </a:solidFill>
            </a:endParaRPr>
          </a:p>
          <a:p>
            <a:r>
              <a:rPr lang="en-US" sz="1800">
                <a:solidFill>
                  <a:srgbClr val="FFFFFF"/>
                </a:solidFill>
              </a:rPr>
              <a:t>On the following slides I’ll briefly show you each of these three different radar viewing tools.</a:t>
            </a:r>
            <a:endParaRPr lang="en-US" sz="180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14BE05FA-B800-B840-A89D-5D16D3D4B0CA}" type="slidenum">
              <a:rPr lang="en-US" smtClean="0"/>
              <a:t>28</a:t>
            </a:fld>
            <a:endParaRPr lang="en-US"/>
          </a:p>
        </p:txBody>
      </p:sp>
    </p:spTree>
    <p:extLst>
      <p:ext uri="{BB962C8B-B14F-4D97-AF65-F5344CB8AC3E}">
        <p14:creationId xmlns:p14="http://schemas.microsoft.com/office/powerpoint/2010/main" val="92138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FFFF"/>
                </a:solidFill>
              </a:rPr>
              <a:t>Here’s a look at the radar tools on the Mesonet webpage. You can access them using the link appearing here.</a:t>
            </a:r>
          </a:p>
          <a:p>
            <a:endParaRPr lang="en-US" sz="1800">
              <a:solidFill>
                <a:srgbClr val="FFFFFF"/>
              </a:solidFill>
            </a:endParaRPr>
          </a:p>
          <a:p>
            <a:r>
              <a:rPr lang="en-US" sz="1800">
                <a:solidFill>
                  <a:srgbClr val="FFFFFF"/>
                </a:solidFill>
              </a:rPr>
              <a:t>If you click the Oklahoma or National radar images near the top those will bring you to a state and a national radar composite. These images are good at providing a big picture view of the weather but are not good for looking at finer scale details since these are composite images of many radar sites.</a:t>
            </a:r>
          </a:p>
          <a:p>
            <a:endParaRPr lang="en-US" sz="1800">
              <a:solidFill>
                <a:srgbClr val="FFFFFF"/>
              </a:solidFill>
            </a:endParaRPr>
          </a:p>
          <a:p>
            <a:r>
              <a:rPr lang="en-US" sz="1800">
                <a:solidFill>
                  <a:srgbClr val="FFFFFF"/>
                </a:solidFill>
              </a:rPr>
              <a:t>To have higher quality images, you’ll want to view data from an individual radar site, which appear a bit lower on the screen. </a:t>
            </a:r>
            <a:endParaRPr lang="en-US" sz="180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14BE05FA-B800-B840-A89D-5D16D3D4B0CA}" type="slidenum">
              <a:rPr lang="en-US" smtClean="0"/>
              <a:t>29</a:t>
            </a:fld>
            <a:endParaRPr lang="en-US"/>
          </a:p>
        </p:txBody>
      </p:sp>
    </p:spTree>
    <p:extLst>
      <p:ext uri="{BB962C8B-B14F-4D97-AF65-F5344CB8AC3E}">
        <p14:creationId xmlns:p14="http://schemas.microsoft.com/office/powerpoint/2010/main" val="400558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sound waves leave our mouth and travel away from us until hitting an obstruction such as the one shown in the example here. With a nice flat obstruction, the sound waves are reflected and directed mostly back towards us which we then experience as an echo. Our volume, the shape of the obstruction, and our distance away from it are all factors that influence how quickly and clearly we hear our echo.</a:t>
            </a:r>
          </a:p>
        </p:txBody>
      </p:sp>
      <p:sp>
        <p:nvSpPr>
          <p:cNvPr id="4" name="Slide Number Placeholder 3"/>
          <p:cNvSpPr>
            <a:spLocks noGrp="1"/>
          </p:cNvSpPr>
          <p:nvPr>
            <p:ph type="sldNum" sz="quarter" idx="5"/>
          </p:nvPr>
        </p:nvSpPr>
        <p:spPr/>
        <p:txBody>
          <a:bodyPr/>
          <a:lstStyle/>
          <a:p>
            <a:fld id="{65813A2C-74A0-46A8-9A59-25DD14EE3FCF}" type="slidenum">
              <a:rPr lang="en-US" smtClean="0"/>
              <a:t>3</a:t>
            </a:fld>
            <a:endParaRPr lang="en-US"/>
          </a:p>
        </p:txBody>
      </p:sp>
    </p:spTree>
    <p:extLst>
      <p:ext uri="{BB962C8B-B14F-4D97-AF65-F5344CB8AC3E}">
        <p14:creationId xmlns:p14="http://schemas.microsoft.com/office/powerpoint/2010/main" val="4221189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the view looks like when you click on one of the individual radar sites. The product is interactive and allows you to zoom in and out, move the map around, animate up to 3 hours of data, change the speed of the animation, and switch to different radar locations. On the far right side you’ll also find an annotated legend that provides a general description for different reflectivity values.</a:t>
            </a:r>
          </a:p>
          <a:p>
            <a:endParaRPr lang="en-US"/>
          </a:p>
          <a:p>
            <a:r>
              <a:rPr lang="en-US"/>
              <a:t>Next up, let’s check out the National Weather Service online radar tool.</a:t>
            </a:r>
          </a:p>
        </p:txBody>
      </p:sp>
      <p:sp>
        <p:nvSpPr>
          <p:cNvPr id="4" name="Slide Number Placeholder 3"/>
          <p:cNvSpPr>
            <a:spLocks noGrp="1"/>
          </p:cNvSpPr>
          <p:nvPr>
            <p:ph type="sldNum" sz="quarter" idx="5"/>
          </p:nvPr>
        </p:nvSpPr>
        <p:spPr/>
        <p:txBody>
          <a:bodyPr/>
          <a:lstStyle/>
          <a:p>
            <a:fld id="{14BE05FA-B800-B840-A89D-5D16D3D4B0CA}" type="slidenum">
              <a:rPr lang="en-US" smtClean="0"/>
              <a:t>30</a:t>
            </a:fld>
            <a:endParaRPr lang="en-US"/>
          </a:p>
        </p:txBody>
      </p:sp>
    </p:spTree>
    <p:extLst>
      <p:ext uri="{BB962C8B-B14F-4D97-AF65-F5344CB8AC3E}">
        <p14:creationId xmlns:p14="http://schemas.microsoft.com/office/powerpoint/2010/main" val="2691838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the National Weather Service’s online radar tool available at </a:t>
            </a:r>
            <a:r>
              <a:rPr lang="en-US" err="1"/>
              <a:t>radar.weather.gov</a:t>
            </a:r>
            <a:r>
              <a:rPr lang="en-US"/>
              <a:t>. It’s also an interactive tool that allows you to zoom in and out, pan the map around, and animate data. It starts at a national scale with a large composite map but you can adjust the map to a particular region of interest. </a:t>
            </a:r>
          </a:p>
        </p:txBody>
      </p:sp>
      <p:sp>
        <p:nvSpPr>
          <p:cNvPr id="4" name="Slide Number Placeholder 3"/>
          <p:cNvSpPr>
            <a:spLocks noGrp="1"/>
          </p:cNvSpPr>
          <p:nvPr>
            <p:ph type="sldNum" sz="quarter" idx="5"/>
          </p:nvPr>
        </p:nvSpPr>
        <p:spPr/>
        <p:txBody>
          <a:bodyPr/>
          <a:lstStyle/>
          <a:p>
            <a:fld id="{14BE05FA-B800-B840-A89D-5D16D3D4B0CA}" type="slidenum">
              <a:rPr lang="en-US" smtClean="0"/>
              <a:t>31</a:t>
            </a:fld>
            <a:endParaRPr lang="en-US"/>
          </a:p>
        </p:txBody>
      </p:sp>
    </p:spTree>
    <p:extLst>
      <p:ext uri="{BB962C8B-B14F-4D97-AF65-F5344CB8AC3E}">
        <p14:creationId xmlns:p14="http://schemas.microsoft.com/office/powerpoint/2010/main" val="3713862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prefer to look at individual radar site data, you can also view that by clicking Select View from the upper left corner followed by local radar.</a:t>
            </a:r>
          </a:p>
        </p:txBody>
      </p:sp>
      <p:sp>
        <p:nvSpPr>
          <p:cNvPr id="4" name="Slide Number Placeholder 3"/>
          <p:cNvSpPr>
            <a:spLocks noGrp="1"/>
          </p:cNvSpPr>
          <p:nvPr>
            <p:ph type="sldNum" sz="quarter" idx="5"/>
          </p:nvPr>
        </p:nvSpPr>
        <p:spPr/>
        <p:txBody>
          <a:bodyPr/>
          <a:lstStyle/>
          <a:p>
            <a:fld id="{14BE05FA-B800-B840-A89D-5D16D3D4B0CA}" type="slidenum">
              <a:rPr lang="en-US" smtClean="0"/>
              <a:t>32</a:t>
            </a:fld>
            <a:endParaRPr lang="en-US"/>
          </a:p>
        </p:txBody>
      </p:sp>
    </p:spTree>
    <p:extLst>
      <p:ext uri="{BB962C8B-B14F-4D97-AF65-F5344CB8AC3E}">
        <p14:creationId xmlns:p14="http://schemas.microsoft.com/office/powerpoint/2010/main" val="2707044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then get a map of radars from across the United States to choose from. Let’s click a radar site where there is some interesting weather currently.</a:t>
            </a:r>
          </a:p>
        </p:txBody>
      </p:sp>
      <p:sp>
        <p:nvSpPr>
          <p:cNvPr id="4" name="Slide Number Placeholder 3"/>
          <p:cNvSpPr>
            <a:spLocks noGrp="1"/>
          </p:cNvSpPr>
          <p:nvPr>
            <p:ph type="sldNum" sz="quarter" idx="5"/>
          </p:nvPr>
        </p:nvSpPr>
        <p:spPr/>
        <p:txBody>
          <a:bodyPr/>
          <a:lstStyle/>
          <a:p>
            <a:fld id="{14BE05FA-B800-B840-A89D-5D16D3D4B0CA}" type="slidenum">
              <a:rPr lang="en-US" smtClean="0"/>
              <a:t>33</a:t>
            </a:fld>
            <a:endParaRPr lang="en-US"/>
          </a:p>
        </p:txBody>
      </p:sp>
    </p:spTree>
    <p:extLst>
      <p:ext uri="{BB962C8B-B14F-4D97-AF65-F5344CB8AC3E}">
        <p14:creationId xmlns:p14="http://schemas.microsoft.com/office/powerpoint/2010/main" val="98927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FFFF"/>
                </a:solidFill>
              </a:rPr>
              <a:t>The view then zooms in close to the radar site you selected. From here we can further navigate the map as needed, animate, switch to a different radar site, and even hide different layers appearing on the screen.</a:t>
            </a:r>
          </a:p>
          <a:p>
            <a:endParaRPr lang="en-US" sz="1800">
              <a:solidFill>
                <a:srgbClr val="FFFFFF"/>
              </a:solidFill>
            </a:endParaRPr>
          </a:p>
          <a:p>
            <a:r>
              <a:rPr lang="en-US" sz="1800">
                <a:solidFill>
                  <a:srgbClr val="FFFFFF"/>
                </a:solidFill>
              </a:rPr>
              <a:t>For instance, sometimes the radar view may be obscured somewhat due to active weather warnings and advisories as was the case on this day when there were numerous flash flood warnings in effect due to Hurricane Debby. If you would like to hide those, click on the three dot icon just to the right of Alerts.</a:t>
            </a:r>
          </a:p>
          <a:p>
            <a:endParaRPr lang="en-US" sz="180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14BE05FA-B800-B840-A89D-5D16D3D4B0CA}" type="slidenum">
              <a:rPr lang="en-US" smtClean="0"/>
              <a:t>34</a:t>
            </a:fld>
            <a:endParaRPr lang="en-US"/>
          </a:p>
        </p:txBody>
      </p:sp>
    </p:spTree>
    <p:extLst>
      <p:ext uri="{BB962C8B-B14F-4D97-AF65-F5344CB8AC3E}">
        <p14:creationId xmlns:p14="http://schemas.microsoft.com/office/powerpoint/2010/main" val="2287844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menu pops down and shows the different layers that are currently visible. You can change the opacity of any of those as needed using the slider bars.</a:t>
            </a:r>
          </a:p>
        </p:txBody>
      </p:sp>
      <p:sp>
        <p:nvSpPr>
          <p:cNvPr id="4" name="Slide Number Placeholder 3"/>
          <p:cNvSpPr>
            <a:spLocks noGrp="1"/>
          </p:cNvSpPr>
          <p:nvPr>
            <p:ph type="sldNum" sz="quarter" idx="5"/>
          </p:nvPr>
        </p:nvSpPr>
        <p:spPr/>
        <p:txBody>
          <a:bodyPr/>
          <a:lstStyle/>
          <a:p>
            <a:fld id="{14BE05FA-B800-B840-A89D-5D16D3D4B0CA}" type="slidenum">
              <a:rPr lang="en-US" smtClean="0"/>
              <a:t>35</a:t>
            </a:fld>
            <a:endParaRPr lang="en-US"/>
          </a:p>
        </p:txBody>
      </p:sp>
    </p:spTree>
    <p:extLst>
      <p:ext uri="{BB962C8B-B14F-4D97-AF65-F5344CB8AC3E}">
        <p14:creationId xmlns:p14="http://schemas.microsoft.com/office/powerpoint/2010/main" val="1730689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hide the alerts, I went ahead and slid the slider bar for hazards all the way to the left side so we can see the radar data more clearly.</a:t>
            </a:r>
          </a:p>
        </p:txBody>
      </p:sp>
      <p:sp>
        <p:nvSpPr>
          <p:cNvPr id="4" name="Slide Number Placeholder 3"/>
          <p:cNvSpPr>
            <a:spLocks noGrp="1"/>
          </p:cNvSpPr>
          <p:nvPr>
            <p:ph type="sldNum" sz="quarter" idx="5"/>
          </p:nvPr>
        </p:nvSpPr>
        <p:spPr/>
        <p:txBody>
          <a:bodyPr/>
          <a:lstStyle/>
          <a:p>
            <a:fld id="{14BE05FA-B800-B840-A89D-5D16D3D4B0CA}" type="slidenum">
              <a:rPr lang="en-US" smtClean="0"/>
              <a:t>36</a:t>
            </a:fld>
            <a:endParaRPr lang="en-US"/>
          </a:p>
        </p:txBody>
      </p:sp>
    </p:spTree>
    <p:extLst>
      <p:ext uri="{BB962C8B-B14F-4D97-AF65-F5344CB8AC3E}">
        <p14:creationId xmlns:p14="http://schemas.microsoft.com/office/powerpoint/2010/main" val="1661051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radar products are also available using this online tool. In the menu in the upper left if you click product, a drop down window will appear showing additional radar products available for viewing. For instance, if you wanted to see how much rainfall the radar estimated has fallen during an event you could see that by clicking Storm Total Accumulation. </a:t>
            </a:r>
          </a:p>
        </p:txBody>
      </p:sp>
      <p:sp>
        <p:nvSpPr>
          <p:cNvPr id="4" name="Slide Number Placeholder 3"/>
          <p:cNvSpPr>
            <a:spLocks noGrp="1"/>
          </p:cNvSpPr>
          <p:nvPr>
            <p:ph type="sldNum" sz="quarter" idx="5"/>
          </p:nvPr>
        </p:nvSpPr>
        <p:spPr/>
        <p:txBody>
          <a:bodyPr/>
          <a:lstStyle/>
          <a:p>
            <a:fld id="{14BE05FA-B800-B840-A89D-5D16D3D4B0CA}" type="slidenum">
              <a:rPr lang="en-US" smtClean="0"/>
              <a:t>37</a:t>
            </a:fld>
            <a:endParaRPr lang="en-US"/>
          </a:p>
        </p:txBody>
      </p:sp>
    </p:spTree>
    <p:extLst>
      <p:ext uri="{BB962C8B-B14F-4D97-AF65-F5344CB8AC3E}">
        <p14:creationId xmlns:p14="http://schemas.microsoft.com/office/powerpoint/2010/main" val="3586729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FFFFFF"/>
                </a:solidFill>
              </a:rPr>
              <a:t>That switches our view to an entirely different radar product with a unique color palette and legend. For this particular example the radar estimated that nearly 15 inches of rainfall had occurred northwest of Gainesville, Florida due to landfalling Hurricane Debby.</a:t>
            </a:r>
          </a:p>
          <a:p>
            <a:endParaRPr lang="en-US" sz="1800">
              <a:solidFill>
                <a:srgbClr val="FFFFFF"/>
              </a:solidFill>
            </a:endParaRPr>
          </a:p>
          <a:p>
            <a:r>
              <a:rPr lang="en-US" sz="1800">
                <a:solidFill>
                  <a:srgbClr val="FFFFFF"/>
                </a:solidFill>
              </a:rPr>
              <a:t>Let’s move on to our third and final web-based radar tool.</a:t>
            </a:r>
            <a:endParaRPr lang="en-US" sz="180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14BE05FA-B800-B840-A89D-5D16D3D4B0CA}" type="slidenum">
              <a:rPr lang="en-US" smtClean="0"/>
              <a:t>38</a:t>
            </a:fld>
            <a:endParaRPr lang="en-US"/>
          </a:p>
        </p:txBody>
      </p:sp>
    </p:spTree>
    <p:extLst>
      <p:ext uri="{BB962C8B-B14F-4D97-AF65-F5344CB8AC3E}">
        <p14:creationId xmlns:p14="http://schemas.microsoft.com/office/powerpoint/2010/main" val="3670787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last recommended online radar viewing tool comes to us from the NOAA National Centers for Environmental Information or NCEI for short. NCEI is a federal agency that manages one of the world’s largest archives of atmospheric, coastal, geophysical, and oceanic data.</a:t>
            </a:r>
          </a:p>
          <a:p>
            <a:endParaRPr lang="en-US"/>
          </a:p>
          <a:p>
            <a:r>
              <a:rPr lang="en-US"/>
              <a:t>Their radar product viewer is available from the link appearing at the top and is shown here. </a:t>
            </a:r>
          </a:p>
          <a:p>
            <a:endParaRPr lang="en-US"/>
          </a:p>
          <a:p>
            <a:r>
              <a:rPr lang="en-US"/>
              <a:t>A great feature that their tool provides that the others I’ve shown you don’t have is an ability to view national radar composites from past events. Using the date and time boxes on the left side of the screen you can enter in dates as far back as 2014 to get a big picture view of radar data to see where storms and precipitation were in the past.</a:t>
            </a:r>
          </a:p>
        </p:txBody>
      </p:sp>
      <p:sp>
        <p:nvSpPr>
          <p:cNvPr id="4" name="Slide Number Placeholder 3"/>
          <p:cNvSpPr>
            <a:spLocks noGrp="1"/>
          </p:cNvSpPr>
          <p:nvPr>
            <p:ph type="sldNum" sz="quarter" idx="5"/>
          </p:nvPr>
        </p:nvSpPr>
        <p:spPr/>
        <p:txBody>
          <a:bodyPr/>
          <a:lstStyle/>
          <a:p>
            <a:fld id="{14BE05FA-B800-B840-A89D-5D16D3D4B0CA}" type="slidenum">
              <a:rPr lang="en-US" smtClean="0"/>
              <a:t>39</a:t>
            </a:fld>
            <a:endParaRPr lang="en-US"/>
          </a:p>
        </p:txBody>
      </p:sp>
    </p:spTree>
    <p:extLst>
      <p:ext uri="{BB962C8B-B14F-4D97-AF65-F5344CB8AC3E}">
        <p14:creationId xmlns:p14="http://schemas.microsoft.com/office/powerpoint/2010/main" val="163216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name for this</a:t>
            </a:r>
            <a:r>
              <a:rPr lang="en-US" baseline="0" dirty="0"/>
              <a:t> phenomena and you have likely heard it before – sonar. But did you know that the word sonar is an acronym? It stands for sound navigation and ranging. It’s essentially the process of detecting targets at some distance away using sound waves and then determining their distance away based on the time delay in receiving sound waves back. There are numerous examples of using sonar both by humans as well as wildlife. Humans use it in many naval applications to detect obstructions in the ocean while clever wildlife exploit it for the detection and location of prey to assist them when hunting. </a:t>
            </a:r>
            <a:endParaRPr lang="en-US" dirty="0"/>
          </a:p>
        </p:txBody>
      </p:sp>
      <p:sp>
        <p:nvSpPr>
          <p:cNvPr id="4" name="Slide Number Placeholder 3"/>
          <p:cNvSpPr>
            <a:spLocks noGrp="1"/>
          </p:cNvSpPr>
          <p:nvPr>
            <p:ph type="sldNum" sz="quarter" idx="5"/>
          </p:nvPr>
        </p:nvSpPr>
        <p:spPr/>
        <p:txBody>
          <a:bodyPr/>
          <a:lstStyle/>
          <a:p>
            <a:fld id="{65813A2C-74A0-46A8-9A59-25DD14EE3FCF}" type="slidenum">
              <a:rPr lang="en-US" smtClean="0"/>
              <a:t>4</a:t>
            </a:fld>
            <a:endParaRPr lang="en-US"/>
          </a:p>
        </p:txBody>
      </p:sp>
    </p:spTree>
    <p:extLst>
      <p:ext uri="{BB962C8B-B14F-4D97-AF65-F5344CB8AC3E}">
        <p14:creationId xmlns:p14="http://schemas.microsoft.com/office/powerpoint/2010/main" val="3458979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wraps it up for this learning module. </a:t>
            </a:r>
            <a:r>
              <a:rPr lang="en-US" sz="1800">
                <a:solidFill>
                  <a:srgbClr val="000000"/>
                </a:solidFill>
                <a:latin typeface="Roboto" panose="02000000000000000000" pitchFamily="2" charset="0"/>
              </a:rPr>
              <a:t>To find additional resources that go along with this video, you can check those out using the link appearing on the screen. </a:t>
            </a:r>
            <a:endParaRPr lang="en-US"/>
          </a:p>
          <a:p>
            <a:endParaRPr lang="en-US"/>
          </a:p>
          <a:p>
            <a:r>
              <a:rPr lang="en-US"/>
              <a:t>Also, if you have any questions at all, please don’t hesitate to reach out to us using the Contact form in the More menu of the Mesonet webpage. Just select K-20 Education for the Inquiry Type and drop us your comment, question, or suggestions there. Thanks for joining us!</a:t>
            </a:r>
          </a:p>
        </p:txBody>
      </p:sp>
      <p:sp>
        <p:nvSpPr>
          <p:cNvPr id="4" name="Slide Number Placeholder 3"/>
          <p:cNvSpPr>
            <a:spLocks noGrp="1"/>
          </p:cNvSpPr>
          <p:nvPr>
            <p:ph type="sldNum" sz="quarter" idx="5"/>
          </p:nvPr>
        </p:nvSpPr>
        <p:spPr/>
        <p:txBody>
          <a:bodyPr/>
          <a:lstStyle/>
          <a:p>
            <a:fld id="{14BE05FA-B800-B840-A89D-5D16D3D4B0CA}" type="slidenum">
              <a:rPr lang="en-US" smtClean="0"/>
              <a:t>40</a:t>
            </a:fld>
            <a:endParaRPr lang="en-US"/>
          </a:p>
        </p:txBody>
      </p:sp>
    </p:spTree>
    <p:extLst>
      <p:ext uri="{BB962C8B-B14F-4D97-AF65-F5344CB8AC3E}">
        <p14:creationId xmlns:p14="http://schemas.microsoft.com/office/powerpoint/2010/main" val="2692354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may be asking yourself, why all this talk about sonar in a radar presentation? Well, it turns out that the two are quite similar in that they both represent a process of sending a signal out and waiting for that signal to return to it. However, in the case of radar, it does not involve sound waves but rather microwave energy. So, the concepts are really very similar, they just involve different types of waves. Even the names are similar as they are both acronyms. In the case of radar it stands for radio detection and ranging. </a:t>
            </a:r>
          </a:p>
          <a:p>
            <a:endParaRPr lang="en-US" dirty="0"/>
          </a:p>
          <a:p>
            <a:r>
              <a:rPr lang="en-US" dirty="0"/>
              <a:t>Shown here is a picture of a National Weather Service radar atop a metal pedestal. The white ball on the top is a protective cover called a </a:t>
            </a:r>
            <a:r>
              <a:rPr lang="en-US" dirty="0" err="1"/>
              <a:t>radome</a:t>
            </a:r>
            <a:r>
              <a:rPr lang="en-US" dirty="0"/>
              <a:t>. It is transparent to the signals the radar sends out and keeps it safe from all the elements. On the inside of the </a:t>
            </a:r>
            <a:r>
              <a:rPr lang="en-US" dirty="0" err="1"/>
              <a:t>radome</a:t>
            </a:r>
            <a:r>
              <a:rPr lang="en-US" dirty="0"/>
              <a:t> is a large metal dish similar to a home tv satellite dish. This dish sends and receives radar pulses while also rotating 360 degrees repeatedly to observe weather phenomena all around it.</a:t>
            </a:r>
          </a:p>
          <a:p>
            <a:endParaRPr lang="en-US" dirty="0"/>
          </a:p>
          <a:p>
            <a:r>
              <a:rPr lang="en-US" dirty="0"/>
              <a:t>On the coming slides we’ll explain a bit more about how a weather radar works.</a:t>
            </a:r>
          </a:p>
        </p:txBody>
      </p:sp>
      <p:sp>
        <p:nvSpPr>
          <p:cNvPr id="4" name="Slide Number Placeholder 3"/>
          <p:cNvSpPr>
            <a:spLocks noGrp="1"/>
          </p:cNvSpPr>
          <p:nvPr>
            <p:ph type="sldNum" sz="quarter" idx="5"/>
          </p:nvPr>
        </p:nvSpPr>
        <p:spPr/>
        <p:txBody>
          <a:bodyPr/>
          <a:lstStyle/>
          <a:p>
            <a:fld id="{65813A2C-74A0-46A8-9A59-25DD14EE3FCF}" type="slidenum">
              <a:rPr lang="en-US" smtClean="0"/>
              <a:t>5</a:t>
            </a:fld>
            <a:endParaRPr lang="en-US"/>
          </a:p>
        </p:txBody>
      </p:sp>
    </p:spTree>
    <p:extLst>
      <p:ext uri="{BB962C8B-B14F-4D97-AF65-F5344CB8AC3E}">
        <p14:creationId xmlns:p14="http://schemas.microsoft.com/office/powerpoint/2010/main" val="357336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radars come in different sizes with slightly different specifications, but ultimately the basics of how they work is the same. Radars that are a part of the National Weather Service’s NEXRAD network transmit a powerful 750,000 watt pulse of microwave energy. The pulse lasts an extremely short period of time and travel at the speed of light. In total more than 1000 pulses are transmitted every second. In fact, the transmission period of the radar is so short that for every hour a weather radar transmits for approximately 7 seconds while the remaining 59 minutes and 53 seconds are spent listening. </a:t>
            </a:r>
          </a:p>
          <a:p>
            <a:endParaRPr lang="en-US" dirty="0"/>
          </a:p>
        </p:txBody>
      </p:sp>
      <p:sp>
        <p:nvSpPr>
          <p:cNvPr id="4" name="Slide Number Placeholder 3"/>
          <p:cNvSpPr>
            <a:spLocks noGrp="1"/>
          </p:cNvSpPr>
          <p:nvPr>
            <p:ph type="sldNum" sz="quarter" idx="5"/>
          </p:nvPr>
        </p:nvSpPr>
        <p:spPr/>
        <p:txBody>
          <a:bodyPr/>
          <a:lstStyle/>
          <a:p>
            <a:fld id="{65813A2C-74A0-46A8-9A59-25DD14EE3FCF}" type="slidenum">
              <a:rPr lang="en-US" smtClean="0"/>
              <a:t>6</a:t>
            </a:fld>
            <a:endParaRPr lang="en-US"/>
          </a:p>
        </p:txBody>
      </p:sp>
    </p:spTree>
    <p:extLst>
      <p:ext uri="{BB962C8B-B14F-4D97-AF65-F5344CB8AC3E}">
        <p14:creationId xmlns:p14="http://schemas.microsoft.com/office/powerpoint/2010/main" val="44367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750,000 watts of microwave energy the radar transmits, most of the signal goes right on through the sky or objects it encounters, which we never receive back. However, a portion of the radar’s energy ends up getting scattered in a variety of directions both upward, downward, and even back towards the radar.</a:t>
            </a:r>
          </a:p>
        </p:txBody>
      </p:sp>
      <p:sp>
        <p:nvSpPr>
          <p:cNvPr id="4" name="Slide Number Placeholder 3"/>
          <p:cNvSpPr>
            <a:spLocks noGrp="1"/>
          </p:cNvSpPr>
          <p:nvPr>
            <p:ph type="sldNum" sz="quarter" idx="5"/>
          </p:nvPr>
        </p:nvSpPr>
        <p:spPr/>
        <p:txBody>
          <a:bodyPr/>
          <a:lstStyle/>
          <a:p>
            <a:fld id="{65813A2C-74A0-46A8-9A59-25DD14EE3FCF}" type="slidenum">
              <a:rPr lang="en-US" smtClean="0"/>
              <a:t>7</a:t>
            </a:fld>
            <a:endParaRPr lang="en-US"/>
          </a:p>
        </p:txBody>
      </p:sp>
    </p:spTree>
    <p:extLst>
      <p:ext uri="{BB962C8B-B14F-4D97-AF65-F5344CB8AC3E}">
        <p14:creationId xmlns:p14="http://schemas.microsoft.com/office/powerpoint/2010/main" val="385726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 amount of back-scattered energy that returns to the radar is called an echo. Again, it’s not a sound wave, but it behaves similarly to one, so the word echo is fitting. For all the powerful microwave energy that a weather radar sends out, ultimately the tiny echo that is received back is what is used to make the radar images we all rely on.</a:t>
            </a:r>
          </a:p>
        </p:txBody>
      </p:sp>
      <p:sp>
        <p:nvSpPr>
          <p:cNvPr id="4" name="Slide Number Placeholder 3"/>
          <p:cNvSpPr>
            <a:spLocks noGrp="1"/>
          </p:cNvSpPr>
          <p:nvPr>
            <p:ph type="sldNum" sz="quarter" idx="5"/>
          </p:nvPr>
        </p:nvSpPr>
        <p:spPr/>
        <p:txBody>
          <a:bodyPr/>
          <a:lstStyle/>
          <a:p>
            <a:fld id="{65813A2C-74A0-46A8-9A59-25DD14EE3FCF}" type="slidenum">
              <a:rPr lang="en-US" smtClean="0"/>
              <a:t>8</a:t>
            </a:fld>
            <a:endParaRPr lang="en-US"/>
          </a:p>
        </p:txBody>
      </p:sp>
    </p:spTree>
    <p:extLst>
      <p:ext uri="{BB962C8B-B14F-4D97-AF65-F5344CB8AC3E}">
        <p14:creationId xmlns:p14="http://schemas.microsoft.com/office/powerpoint/2010/main" val="344480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Roboto" panose="02000000000000000000" pitchFamily="2" charset="0"/>
              </a:rPr>
              <a:t>Thanks to lots of hard work by a weather radar sending out more than 1000 pulses of energy per second while also rotating 360 degrees, an image like this one can be created. The radar completes a sweep like this in under a minute. After it completes this there is a lot more work to do including scans at higher angles so it can view conditions at multiple different altitudes in the sky. A weather radar can complete a full volumetric view of the sky – something called a volume coverage pattern - in 5 to 10 minutes depending on the specific scanning strategy National Weather Service meteorologists have selected on a given day. </a:t>
            </a:r>
            <a:endParaRPr lang="en-US" sz="180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pPr>
              <a:defRPr/>
            </a:pPr>
            <a:fld id="{40EC8CA2-7275-F54E-9F9B-3937302DEEEE}" type="slidenum">
              <a:rPr lang="en-US" altLang="en-US" smtClean="0"/>
              <a:pPr>
                <a:defRPr/>
              </a:pPr>
              <a:t>9</a:t>
            </a:fld>
            <a:endParaRPr lang="en-US" altLang="en-US"/>
          </a:p>
        </p:txBody>
      </p:sp>
    </p:spTree>
    <p:extLst>
      <p:ext uri="{BB962C8B-B14F-4D97-AF65-F5344CB8AC3E}">
        <p14:creationId xmlns:p14="http://schemas.microsoft.com/office/powerpoint/2010/main" val="4550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B447-754F-7885-71B9-C5CB043D5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43FA0F-22EC-2523-8837-43644167474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41B4BD-7EA8-D27A-F9D6-ED0162D819A4}"/>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5" name="Footer Placeholder 4">
            <a:extLst>
              <a:ext uri="{FF2B5EF4-FFF2-40B4-BE49-F238E27FC236}">
                <a16:creationId xmlns:a16="http://schemas.microsoft.com/office/drawing/2014/main" id="{3D7AC9D9-E940-61A0-CD25-06872899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58838-4321-A14E-CC3C-C3FC089274E9}"/>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69898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B302-BAB4-931E-1653-4C5D8AAE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730CA1-DD43-D6AE-4D4E-C96826E0F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BF5290D-11C3-BB6E-D79B-1D7B6C42B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A24916-FA73-C612-875E-42621EDD2575}"/>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6" name="Footer Placeholder 5">
            <a:extLst>
              <a:ext uri="{FF2B5EF4-FFF2-40B4-BE49-F238E27FC236}">
                <a16:creationId xmlns:a16="http://schemas.microsoft.com/office/drawing/2014/main" id="{DEADE402-EF5A-8CC0-69ED-93DC8FDDF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553BD-06F7-2D32-A48F-D9F7A2AD1BE8}"/>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3808204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762000"/>
          </a:xfrm>
        </p:spPr>
        <p:txBody>
          <a:bodyPr/>
          <a:lstStyle>
            <a:lvl1pPr>
              <a:defRPr/>
            </a:lvl1pPr>
          </a:lstStyle>
          <a:p>
            <a:r>
              <a:rPr lang="en-US" dirty="0"/>
              <a:t>Click to edit Master title style</a:t>
            </a:r>
          </a:p>
        </p:txBody>
      </p:sp>
      <p:sp>
        <p:nvSpPr>
          <p:cNvPr id="3" name="ClipArt Placeholder 2"/>
          <p:cNvSpPr>
            <a:spLocks noGrp="1"/>
          </p:cNvSpPr>
          <p:nvPr>
            <p:ph type="clipArt" sz="half" idx="1"/>
          </p:nvPr>
        </p:nvSpPr>
        <p:spPr>
          <a:xfrm>
            <a:off x="914400" y="1447800"/>
            <a:ext cx="5080000" cy="4648200"/>
          </a:xfrm>
        </p:spPr>
        <p:txBody>
          <a:bodyPr/>
          <a:lstStyle>
            <a:lvl1pPr>
              <a:defRPr/>
            </a:lvl1pPr>
          </a:lstStyle>
          <a:p>
            <a:pPr lvl="0"/>
            <a:endParaRPr lang="en-US" noProof="0"/>
          </a:p>
        </p:txBody>
      </p:sp>
      <p:sp>
        <p:nvSpPr>
          <p:cNvPr id="4" name="Text Placeholder 3"/>
          <p:cNvSpPr>
            <a:spLocks noGrp="1"/>
          </p:cNvSpPr>
          <p:nvPr>
            <p:ph type="body" sz="half" idx="2"/>
          </p:nvPr>
        </p:nvSpPr>
        <p:spPr>
          <a:xfrm>
            <a:off x="6197600" y="1447800"/>
            <a:ext cx="5080000" cy="46482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D67CF55-5A6B-FD40-8BB4-4766E0CD29E3}"/>
              </a:ext>
            </a:extLst>
          </p:cNvPr>
          <p:cNvSpPr>
            <a:spLocks noGrp="1" noChangeArrowheads="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3981314-0723-3748-AE48-6F899AD63C5A}" type="datetime1">
              <a:rPr lang="en-US" altLang="en-US"/>
              <a:pPr/>
              <a:t>9/20/2024</a:t>
            </a:fld>
            <a:endParaRPr lang="en-US" altLang="en-US"/>
          </a:p>
        </p:txBody>
      </p:sp>
      <p:sp>
        <p:nvSpPr>
          <p:cNvPr id="6" name="Footer Placeholder 5">
            <a:extLst>
              <a:ext uri="{FF2B5EF4-FFF2-40B4-BE49-F238E27FC236}">
                <a16:creationId xmlns:a16="http://schemas.microsoft.com/office/drawing/2014/main" id="{D6549238-A2E1-FE44-ABA1-D14C1A42A2A5}"/>
              </a:ext>
            </a:extLst>
          </p:cNvPr>
          <p:cNvSpPr>
            <a:spLocks noGrp="1" noChangeArrowheads="1"/>
          </p:cNvSpPr>
          <p:nvPr>
            <p:ph type="ftr" sz="quarter" idx="11"/>
          </p:nvPr>
        </p:nvSpPr>
        <p:spPr>
          <a:xfrm>
            <a:off x="4165600" y="6248400"/>
            <a:ext cx="3860800" cy="457200"/>
          </a:xfrm>
          <a:prstGeom prst="rect">
            <a:avLst/>
          </a:prstGeom>
        </p:spPr>
        <p:txBody>
          <a:bodyPr/>
          <a:lstStyle>
            <a:lvl1pPr>
              <a:defRPr>
                <a:latin typeface="Tahoma" pitchFamily="34" charset="0"/>
                <a:ea typeface="MS PGothic"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EF8963F1-42D5-D548-907F-E83E2CC58130}"/>
              </a:ext>
            </a:extLst>
          </p:cNvPr>
          <p:cNvSpPr>
            <a:spLocks noGrp="1" noChangeArrowheads="1"/>
          </p:cNvSpPr>
          <p:nvPr>
            <p:ph type="sldNum" sz="quarter" idx="12"/>
          </p:nvPr>
        </p:nvSpPr>
        <p:spPr/>
        <p:txBody>
          <a:bodyPr/>
          <a:lstStyle>
            <a:lvl1pPr>
              <a:defRPr/>
            </a:lvl1pPr>
          </a:lstStyle>
          <a:p>
            <a:fld id="{ED370D50-DDED-9B4D-802F-A587E011CF6E}" type="slidenum">
              <a:rPr lang="en-US" altLang="en-US"/>
              <a:pPr/>
              <a:t>‹#›</a:t>
            </a:fld>
            <a:endParaRPr lang="en-US" altLang="en-US"/>
          </a:p>
        </p:txBody>
      </p:sp>
    </p:spTree>
    <p:extLst>
      <p:ext uri="{BB962C8B-B14F-4D97-AF65-F5344CB8AC3E}">
        <p14:creationId xmlns:p14="http://schemas.microsoft.com/office/powerpoint/2010/main" val="139546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74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D00B-2B4F-C07C-560D-62AD976D8B3F}"/>
              </a:ext>
            </a:extLst>
          </p:cNvPr>
          <p:cNvSpPr>
            <a:spLocks noGrp="1"/>
          </p:cNvSpPr>
          <p:nvPr>
            <p:ph type="title"/>
          </p:nvPr>
        </p:nvSpPr>
        <p:spPr>
          <a:ln>
            <a:noFill/>
          </a:ln>
        </p:spPr>
        <p:txBody>
          <a:bodyPr/>
          <a:lstStyle>
            <a:lvl1pPr>
              <a:defRPr b="0" i="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2A4EA78-D67D-BFC8-105A-8A3ED59B8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E8A1D-697A-E688-57B5-6B3882F57FA9}"/>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5" name="Footer Placeholder 4">
            <a:extLst>
              <a:ext uri="{FF2B5EF4-FFF2-40B4-BE49-F238E27FC236}">
                <a16:creationId xmlns:a16="http://schemas.microsoft.com/office/drawing/2014/main" id="{28354B00-5984-3C6E-E4C2-4032C0B8C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46483-5404-09F1-66F0-4AC2170D6AB0}"/>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94960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CE4A-9A4F-499B-F88C-0DE2C4343B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3029DF-0353-17A4-3B1E-BE05B22F44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E9D636-DB0F-E18D-925B-76829848B574}"/>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5" name="Footer Placeholder 4">
            <a:extLst>
              <a:ext uri="{FF2B5EF4-FFF2-40B4-BE49-F238E27FC236}">
                <a16:creationId xmlns:a16="http://schemas.microsoft.com/office/drawing/2014/main" id="{D3307454-5AE6-49FD-A82C-4CFF6F8FB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5574D-0FF8-3B38-663F-5FE8BB875592}"/>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381554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64E1-3BE4-87B7-CFAA-7B2F590ED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94D6F-4ED4-4C52-2018-3952EED8E3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A59043-2A16-D90B-CB64-50C5007D96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630D1F-413B-22B6-BB34-C3C7CCACB1AF}"/>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6" name="Footer Placeholder 5">
            <a:extLst>
              <a:ext uri="{FF2B5EF4-FFF2-40B4-BE49-F238E27FC236}">
                <a16:creationId xmlns:a16="http://schemas.microsoft.com/office/drawing/2014/main" id="{BCA508A0-208B-D724-12E4-37F51126D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69A69-5FDA-9DE6-EDFA-CD987E4947A0}"/>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159222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A98E-032E-7C68-563F-E0FDBC9F6F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CBB9A6-7C9E-6A8D-8DE1-75C635F57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9AC8F-C739-AF83-DEF9-666A0D86D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F2987E-0734-343B-2CAD-7DB1E22CE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3F821-CB52-4173-95D9-F08BD9D2E8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5BD5D7-1AE9-359A-2346-EF08E91FC46A}"/>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8" name="Footer Placeholder 7">
            <a:extLst>
              <a:ext uri="{FF2B5EF4-FFF2-40B4-BE49-F238E27FC236}">
                <a16:creationId xmlns:a16="http://schemas.microsoft.com/office/drawing/2014/main" id="{E8B5F928-9EA6-7C12-27B7-ACD0A57EE9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90399-8073-B88C-886C-DB24BCE6850A}"/>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18024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026E-59FC-B597-4DD9-C3F97B53D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DB403-BA94-992B-9105-15F92379140E}"/>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4" name="Footer Placeholder 3">
            <a:extLst>
              <a:ext uri="{FF2B5EF4-FFF2-40B4-BE49-F238E27FC236}">
                <a16:creationId xmlns:a16="http://schemas.microsoft.com/office/drawing/2014/main" id="{D7BE5915-8598-C8F8-B7E4-642C4777D8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198F56-4F64-5ECE-AFA2-C7B9599992DC}"/>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160206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026E-59FC-B597-4DD9-C3F97B53D91F}"/>
              </a:ext>
            </a:extLst>
          </p:cNvPr>
          <p:cNvSpPr>
            <a:spLocks noGrp="1"/>
          </p:cNvSpPr>
          <p:nvPr>
            <p:ph type="title"/>
          </p:nvPr>
        </p:nvSpPr>
        <p:spPr>
          <a:xfrm>
            <a:off x="645017" y="1470316"/>
            <a:ext cx="10515600" cy="1325563"/>
          </a:xfrm>
        </p:spPr>
        <p:txBody>
          <a:bodyPr/>
          <a:lstStyle>
            <a:lvl1pPr>
              <a:defRPr>
                <a:latin typeface="Roboto Medium" panose="02000000000000000000" pitchFamily="2" charset="0"/>
                <a:ea typeface="Roboto Medium" panose="02000000000000000000" pitchFamily="2"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6158448-BF5B-96C6-30D9-B5647249E3AE}"/>
              </a:ext>
            </a:extLst>
          </p:cNvPr>
          <p:cNvSpPr>
            <a:spLocks noGrp="1"/>
          </p:cNvSpPr>
          <p:nvPr>
            <p:ph type="body" sz="quarter" idx="10" hasCustomPrompt="1"/>
          </p:nvPr>
        </p:nvSpPr>
        <p:spPr>
          <a:xfrm>
            <a:off x="645017" y="287851"/>
            <a:ext cx="10515600" cy="1042988"/>
          </a:xfrm>
        </p:spPr>
        <p:txBody>
          <a:bodyPr>
            <a:normAutofit/>
          </a:bodyPr>
          <a:lstStyle>
            <a:lvl1pPr marL="0" indent="0">
              <a:buNone/>
              <a:defRPr sz="3200" b="1">
                <a:solidFill>
                  <a:srgbClr val="004D80"/>
                </a:solidFill>
                <a:latin typeface="Roboto Medium" panose="02000000000000000000" pitchFamily="2" charset="0"/>
                <a:ea typeface="Roboto Medium" panose="02000000000000000000" pitchFamily="2" charset="0"/>
              </a:defRPr>
            </a:lvl1pPr>
          </a:lstStyle>
          <a:p>
            <a:pPr lvl="0"/>
            <a:r>
              <a:rPr lang="en-US" dirty="0"/>
              <a:t>Link</a:t>
            </a:r>
          </a:p>
        </p:txBody>
      </p:sp>
    </p:spTree>
    <p:extLst>
      <p:ext uri="{BB962C8B-B14F-4D97-AF65-F5344CB8AC3E}">
        <p14:creationId xmlns:p14="http://schemas.microsoft.com/office/powerpoint/2010/main" val="40210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7CBB4-9EB7-DF81-0F79-3D97C304AF49}"/>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3" name="Footer Placeholder 2">
            <a:extLst>
              <a:ext uri="{FF2B5EF4-FFF2-40B4-BE49-F238E27FC236}">
                <a16:creationId xmlns:a16="http://schemas.microsoft.com/office/drawing/2014/main" id="{5DE40A7D-DA1F-EDD1-7DA7-E09366B641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1E55AD-7F7C-8449-DAAB-5E7750F137B2}"/>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332690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D4A3-C441-9B3A-53E6-D2A2594711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447B78-E24C-65AC-2C06-206B0257EC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A2028-385B-DEA2-C977-FA49C9104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13A9C-C034-7EC9-69FE-F50BA48CC1B3}"/>
              </a:ext>
            </a:extLst>
          </p:cNvPr>
          <p:cNvSpPr>
            <a:spLocks noGrp="1"/>
          </p:cNvSpPr>
          <p:nvPr>
            <p:ph type="dt" sz="half" idx="10"/>
          </p:nvPr>
        </p:nvSpPr>
        <p:spPr/>
        <p:txBody>
          <a:bodyPr/>
          <a:lstStyle/>
          <a:p>
            <a:fld id="{26AB0E39-2540-4149-AF2B-C2BC968904DE}" type="datetimeFigureOut">
              <a:rPr lang="en-US" smtClean="0"/>
              <a:t>9/20/2024</a:t>
            </a:fld>
            <a:endParaRPr lang="en-US"/>
          </a:p>
        </p:txBody>
      </p:sp>
      <p:sp>
        <p:nvSpPr>
          <p:cNvPr id="6" name="Footer Placeholder 5">
            <a:extLst>
              <a:ext uri="{FF2B5EF4-FFF2-40B4-BE49-F238E27FC236}">
                <a16:creationId xmlns:a16="http://schemas.microsoft.com/office/drawing/2014/main" id="{4D50B84B-76D4-2E4E-1793-721C6B5BA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54119-B461-6815-9241-C9CF4663D3F1}"/>
              </a:ext>
            </a:extLst>
          </p:cNvPr>
          <p:cNvSpPr>
            <a:spLocks noGrp="1"/>
          </p:cNvSpPr>
          <p:nvPr>
            <p:ph type="sldNum" sz="quarter" idx="12"/>
          </p:nvPr>
        </p:nvSpPr>
        <p:spPr/>
        <p:txBody>
          <a:bodyPr/>
          <a:lstStyle/>
          <a:p>
            <a:fld id="{B83C1605-512C-6A4A-BB12-4DEFD6DBEA79}" type="slidenum">
              <a:rPr lang="en-US" smtClean="0"/>
              <a:t>‹#›</a:t>
            </a:fld>
            <a:endParaRPr lang="en-US"/>
          </a:p>
        </p:txBody>
      </p:sp>
    </p:spTree>
    <p:extLst>
      <p:ext uri="{BB962C8B-B14F-4D97-AF65-F5344CB8AC3E}">
        <p14:creationId xmlns:p14="http://schemas.microsoft.com/office/powerpoint/2010/main" val="295007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4AC2D-A47F-CA50-8EEF-F21891227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96B0BD-E9FC-0572-0C0E-C5D2BD0B39E9}"/>
              </a:ext>
            </a:extLst>
          </p:cNvPr>
          <p:cNvSpPr>
            <a:spLocks noGrp="1"/>
          </p:cNvSpPr>
          <p:nvPr>
            <p:ph type="body" idx="1"/>
          </p:nvPr>
        </p:nvSpPr>
        <p:spPr>
          <a:xfrm>
            <a:off x="838200" y="1825624"/>
            <a:ext cx="10515600" cy="3958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01D9D-45EA-69C4-542B-91E6A041C2D8}"/>
              </a:ext>
            </a:extLst>
          </p:cNvPr>
          <p:cNvSpPr>
            <a:spLocks noGrp="1"/>
          </p:cNvSpPr>
          <p:nvPr>
            <p:ph type="dt" sz="half" idx="2"/>
          </p:nvPr>
        </p:nvSpPr>
        <p:spPr>
          <a:xfrm>
            <a:off x="838200" y="6356350"/>
            <a:ext cx="1827998" cy="365125"/>
          </a:xfrm>
          <a:prstGeom prst="rect">
            <a:avLst/>
          </a:prstGeom>
        </p:spPr>
        <p:txBody>
          <a:bodyPr vert="horz" lIns="91440" tIns="45720" rIns="91440" bIns="45720" rtlCol="0" anchor="ctr"/>
          <a:lstStyle>
            <a:lvl1pPr algn="l">
              <a:defRPr sz="1200">
                <a:solidFill>
                  <a:schemeClr val="tx1">
                    <a:tint val="82000"/>
                  </a:schemeClr>
                </a:solidFill>
                <a:latin typeface="Roboto" panose="02000000000000000000" pitchFamily="2" charset="0"/>
                <a:ea typeface="Roboto" panose="02000000000000000000" pitchFamily="2" charset="0"/>
              </a:defRPr>
            </a:lvl1pPr>
          </a:lstStyle>
          <a:p>
            <a:fld id="{26AB0E39-2540-4149-AF2B-C2BC968904DE}" type="datetimeFigureOut">
              <a:rPr lang="en-US" smtClean="0"/>
              <a:pPr/>
              <a:t>9/20/2024</a:t>
            </a:fld>
            <a:endParaRPr lang="en-US"/>
          </a:p>
        </p:txBody>
      </p:sp>
      <p:sp>
        <p:nvSpPr>
          <p:cNvPr id="5" name="Footer Placeholder 4">
            <a:extLst>
              <a:ext uri="{FF2B5EF4-FFF2-40B4-BE49-F238E27FC236}">
                <a16:creationId xmlns:a16="http://schemas.microsoft.com/office/drawing/2014/main" id="{BC67F92D-3D27-C975-CC5F-B1BA1A837F9D}"/>
              </a:ext>
            </a:extLst>
          </p:cNvPr>
          <p:cNvSpPr>
            <a:spLocks noGrp="1"/>
          </p:cNvSpPr>
          <p:nvPr>
            <p:ph type="ftr" sz="quarter" idx="3"/>
          </p:nvPr>
        </p:nvSpPr>
        <p:spPr>
          <a:xfrm>
            <a:off x="2896402" y="6356350"/>
            <a:ext cx="3658402" cy="365125"/>
          </a:xfrm>
          <a:prstGeom prst="rect">
            <a:avLst/>
          </a:prstGeom>
        </p:spPr>
        <p:txBody>
          <a:bodyPr vert="horz" lIns="91440" tIns="45720" rIns="91440" bIns="45720" rtlCol="0" anchor="ctr"/>
          <a:lstStyle>
            <a:lvl1pPr algn="ctr">
              <a:defRPr sz="1200">
                <a:solidFill>
                  <a:schemeClr val="tx1">
                    <a:tint val="82000"/>
                  </a:schemeClr>
                </a:solidFill>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CF011B1E-BD7D-D0FA-29BB-B6C9D78E32CA}"/>
              </a:ext>
            </a:extLst>
          </p:cNvPr>
          <p:cNvSpPr>
            <a:spLocks noGrp="1"/>
          </p:cNvSpPr>
          <p:nvPr>
            <p:ph type="sldNum" sz="quarter" idx="4"/>
          </p:nvPr>
        </p:nvSpPr>
        <p:spPr>
          <a:xfrm>
            <a:off x="6785008" y="6356350"/>
            <a:ext cx="1827998" cy="365125"/>
          </a:xfrm>
          <a:prstGeom prst="rect">
            <a:avLst/>
          </a:prstGeom>
        </p:spPr>
        <p:txBody>
          <a:bodyPr vert="horz" lIns="91440" tIns="45720" rIns="91440" bIns="45720" rtlCol="0" anchor="ctr"/>
          <a:lstStyle>
            <a:lvl1pPr algn="r">
              <a:defRPr sz="1200">
                <a:solidFill>
                  <a:schemeClr val="tx1">
                    <a:tint val="82000"/>
                  </a:schemeClr>
                </a:solidFill>
                <a:latin typeface="Roboto" panose="02000000000000000000" pitchFamily="2" charset="0"/>
                <a:ea typeface="Roboto" panose="02000000000000000000" pitchFamily="2" charset="0"/>
              </a:defRPr>
            </a:lvl1pPr>
          </a:lstStyle>
          <a:p>
            <a:fld id="{B83C1605-512C-6A4A-BB12-4DEFD6DBEA79}" type="slidenum">
              <a:rPr lang="en-US" smtClean="0"/>
              <a:pPr/>
              <a:t>‹#›</a:t>
            </a:fld>
            <a:endParaRPr lang="en-US"/>
          </a:p>
        </p:txBody>
      </p:sp>
      <p:pic>
        <p:nvPicPr>
          <p:cNvPr id="8" name="Picture 7" descr="The Oklahoma Mesonet logo.">
            <a:extLst>
              <a:ext uri="{FF2B5EF4-FFF2-40B4-BE49-F238E27FC236}">
                <a16:creationId xmlns:a16="http://schemas.microsoft.com/office/drawing/2014/main" id="{29DF3764-CBD1-F68E-2AF2-1A09F676E13A}"/>
              </a:ext>
            </a:extLst>
          </p:cNvPr>
          <p:cNvPicPr>
            <a:picLocks noChangeAspect="1"/>
          </p:cNvPicPr>
          <p:nvPr userDrawn="1"/>
        </p:nvPicPr>
        <p:blipFill>
          <a:blip r:embed="rId14"/>
          <a:stretch>
            <a:fillRect/>
          </a:stretch>
        </p:blipFill>
        <p:spPr>
          <a:xfrm>
            <a:off x="9041130" y="6055010"/>
            <a:ext cx="2811166" cy="624704"/>
          </a:xfrm>
          <a:prstGeom prst="rect">
            <a:avLst/>
          </a:prstGeom>
        </p:spPr>
      </p:pic>
    </p:spTree>
    <p:extLst>
      <p:ext uri="{BB962C8B-B14F-4D97-AF65-F5344CB8AC3E}">
        <p14:creationId xmlns:p14="http://schemas.microsoft.com/office/powerpoint/2010/main" val="398999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5" r:id="rId8"/>
    <p:sldLayoutId id="2147483656" r:id="rId9"/>
    <p:sldLayoutId id="2147483657" r:id="rId10"/>
    <p:sldLayoutId id="2147483661" r:id="rId11"/>
  </p:sldLayoutIdLst>
  <p:txStyles>
    <p:titleStyle>
      <a:lvl1pPr algn="l" defTabSz="914400" rtl="0" eaLnBrk="1" latinLnBrk="0" hangingPunct="1">
        <a:lnSpc>
          <a:spcPct val="90000"/>
        </a:lnSpc>
        <a:spcBef>
          <a:spcPct val="0"/>
        </a:spcBef>
        <a:buNone/>
        <a:defRPr sz="4400" b="0" i="0" kern="1200">
          <a:solidFill>
            <a:srgbClr val="004D80"/>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222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222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222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22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22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44D28-5029-D060-436F-6F1068638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9ED90C-8D91-5BC5-F235-E3BD6DAF9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8F856BF-678B-E29B-8E59-8DB3E7A7D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Roboto" panose="02000000000000000000" pitchFamily="2" charset="0"/>
              </a:defRPr>
            </a:lvl1pPr>
          </a:lstStyle>
          <a:p>
            <a:fld id="{48E8CFB8-2F51-FF4C-AA0D-A63EB523D613}" type="datetimeFigureOut">
              <a:rPr lang="en-US" smtClean="0"/>
              <a:pPr/>
              <a:t>9/20/2024</a:t>
            </a:fld>
            <a:endParaRPr lang="en-US"/>
          </a:p>
        </p:txBody>
      </p:sp>
      <p:sp>
        <p:nvSpPr>
          <p:cNvPr id="5" name="Footer Placeholder 4">
            <a:extLst>
              <a:ext uri="{FF2B5EF4-FFF2-40B4-BE49-F238E27FC236}">
                <a16:creationId xmlns:a16="http://schemas.microsoft.com/office/drawing/2014/main" id="{A7BBE93D-32E4-B77C-1EE1-277EE0A9C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B75DA072-8904-9EF7-492B-2F17AE39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Roboto" panose="02000000000000000000" pitchFamily="2" charset="0"/>
              </a:defRPr>
            </a:lvl1pPr>
          </a:lstStyle>
          <a:p>
            <a:fld id="{F952626F-87EA-BA4F-B362-0AD79098EB7B}" type="slidenum">
              <a:rPr lang="en-US" smtClean="0"/>
              <a:pPr/>
              <a:t>‹#›</a:t>
            </a:fld>
            <a:endParaRPr lang="en-US"/>
          </a:p>
        </p:txBody>
      </p:sp>
    </p:spTree>
    <p:extLst>
      <p:ext uri="{BB962C8B-B14F-4D97-AF65-F5344CB8AC3E}">
        <p14:creationId xmlns:p14="http://schemas.microsoft.com/office/powerpoint/2010/main" val="1835655768"/>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b="0" i="0" kern="1200">
          <a:solidFill>
            <a:srgbClr val="004D80"/>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4D80"/>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rgbClr val="004D80"/>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rgbClr val="004D80"/>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Wingdings" pitchFamily="2" charset="2"/>
        <a:buChar char="q"/>
        <a:defRPr sz="1800" b="0" i="0" kern="1200">
          <a:solidFill>
            <a:srgbClr val="004D80"/>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b="0" i="0" kern="1200">
          <a:solidFill>
            <a:srgbClr val="004D80"/>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notesSlide" Target="../notesSlides/notesSlide10.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hyperlink" Target="https://training.weather.gov/wdtd/courses/rac/intro/88d/story_html5.html"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ncei.noaa.gov/maps/radar/" TargetMode="External"/><Relationship Id="rId5" Type="http://schemas.openxmlformats.org/officeDocument/2006/relationships/hyperlink" Target="https://radar.weather.gov/" TargetMode="External"/><Relationship Id="rId4" Type="http://schemas.openxmlformats.org/officeDocument/2006/relationships/hyperlink" Target="https://www.mesonet.org/weather/radar"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1.png"/><Relationship Id="rId4" Type="http://schemas.openxmlformats.org/officeDocument/2006/relationships/hyperlink" Target="https://www.mesonet.org/weather/radar"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32.png"/><Relationship Id="rId4" Type="http://schemas.openxmlformats.org/officeDocument/2006/relationships/hyperlink" Target="https://www.mesonet.org/weather/radar"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33.png"/><Relationship Id="rId4" Type="http://schemas.openxmlformats.org/officeDocument/2006/relationships/hyperlink" Target="https://radar.weather.gov/"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34.png"/><Relationship Id="rId4" Type="http://schemas.openxmlformats.org/officeDocument/2006/relationships/hyperlink" Target="https://radar.weather.gov/"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35.png"/><Relationship Id="rId4" Type="http://schemas.openxmlformats.org/officeDocument/2006/relationships/hyperlink" Target="https://radar.weather.gov/"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6.png"/><Relationship Id="rId4" Type="http://schemas.openxmlformats.org/officeDocument/2006/relationships/hyperlink" Target="https://radar.weather.gov/"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37.png"/><Relationship Id="rId4" Type="http://schemas.openxmlformats.org/officeDocument/2006/relationships/hyperlink" Target="https://radar.weather.gov/"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38.png"/><Relationship Id="rId4" Type="http://schemas.openxmlformats.org/officeDocument/2006/relationships/hyperlink" Target="https://radar.weather.gov/"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39.png"/><Relationship Id="rId4" Type="http://schemas.openxmlformats.org/officeDocument/2006/relationships/hyperlink" Target="https://radar.weather.gov/"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40.png"/><Relationship Id="rId4" Type="http://schemas.openxmlformats.org/officeDocument/2006/relationships/hyperlink" Target="https://radar.weather.gov/"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hyperlink" Target="https://ncei.noaa.gov/maps/radar/" TargetMode="Externa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42.png"/><Relationship Id="rId4" Type="http://schemas.openxmlformats.org/officeDocument/2006/relationships/hyperlink" Target="https://mesonet.org/education/learning-materials"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ACB6-CA14-88CD-B1BA-C79D40267682}"/>
              </a:ext>
            </a:extLst>
          </p:cNvPr>
          <p:cNvSpPr>
            <a:spLocks noGrp="1"/>
          </p:cNvSpPr>
          <p:nvPr>
            <p:ph type="ctrTitle"/>
          </p:nvPr>
        </p:nvSpPr>
        <p:spPr/>
        <p:txBody>
          <a:bodyPr>
            <a:normAutofit/>
          </a:bodyPr>
          <a:lstStyle/>
          <a:p>
            <a:r>
              <a:rPr lang="en-US" sz="4400" b="1" dirty="0"/>
              <a:t>Weather Radar Basics</a:t>
            </a:r>
          </a:p>
        </p:txBody>
      </p:sp>
    </p:spTree>
    <p:custDataLst>
      <p:tags r:id="rId1"/>
    </p:custDataLst>
    <p:extLst>
      <p:ext uri="{BB962C8B-B14F-4D97-AF65-F5344CB8AC3E}">
        <p14:creationId xmlns:p14="http://schemas.microsoft.com/office/powerpoint/2010/main" val="19300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itle 1">
            <a:extLst>
              <a:ext uri="{FF2B5EF4-FFF2-40B4-BE49-F238E27FC236}">
                <a16:creationId xmlns:a16="http://schemas.microsoft.com/office/drawing/2014/main" id="{20C90D13-80F0-BB4D-8EB4-A64A78C6A4E0}"/>
              </a:ext>
            </a:extLst>
          </p:cNvPr>
          <p:cNvSpPr>
            <a:spLocks noGrp="1" noChangeArrowheads="1"/>
          </p:cNvSpPr>
          <p:nvPr>
            <p:ph type="title"/>
          </p:nvPr>
        </p:nvSpPr>
        <p:spPr>
          <a:xfrm>
            <a:off x="591787" y="211138"/>
            <a:ext cx="11008426" cy="762000"/>
          </a:xfrm>
        </p:spPr>
        <p:txBody>
          <a:bodyPr>
            <a:normAutofit/>
          </a:bodyPr>
          <a:lstStyle/>
          <a:p>
            <a:pPr algn="ctr"/>
            <a:r>
              <a:rPr lang="en-US" altLang="en-US" sz="4000" b="1" dirty="0"/>
              <a:t>We See LOTS With Weather Radar!</a:t>
            </a:r>
          </a:p>
        </p:txBody>
      </p:sp>
      <p:sp>
        <p:nvSpPr>
          <p:cNvPr id="31750" name="Rectangle 1">
            <a:extLst>
              <a:ext uri="{FF2B5EF4-FFF2-40B4-BE49-F238E27FC236}">
                <a16:creationId xmlns:a16="http://schemas.microsoft.com/office/drawing/2014/main" id="{6DEDA334-AFAC-5B41-8906-724E3AEDE2BC}"/>
              </a:ext>
            </a:extLst>
          </p:cNvPr>
          <p:cNvSpPr>
            <a:spLocks noGrp="1" noChangeArrowheads="1"/>
          </p:cNvSpPr>
          <p:nvPr>
            <p:ph idx="1"/>
          </p:nvPr>
        </p:nvSpPr>
        <p:spPr>
          <a:xfrm>
            <a:off x="838200" y="1112838"/>
            <a:ext cx="10515600" cy="1759456"/>
          </a:xfrm>
          <a:noFill/>
        </p:spPr>
        <p:txBody>
          <a:bodyPr>
            <a:spAutoFit/>
          </a:bodyPr>
          <a:lstStyle/>
          <a:p>
            <a:pPr>
              <a:lnSpc>
                <a:spcPct val="100000"/>
              </a:lnSpc>
            </a:pPr>
            <a:r>
              <a:rPr lang="en-US" altLang="en-US" b="1"/>
              <a:t>A Radar Beam Bounces Off Of…</a:t>
            </a:r>
          </a:p>
          <a:p>
            <a:pPr lvl="1">
              <a:lnSpc>
                <a:spcPct val="100000"/>
              </a:lnSpc>
            </a:pPr>
            <a:r>
              <a:rPr lang="en-US" altLang="en-US" u="sng"/>
              <a:t>Precipitation</a:t>
            </a:r>
            <a:r>
              <a:rPr lang="en-US" altLang="en-US"/>
              <a:t>: rainfall, hail, snow, sleet, etc.</a:t>
            </a:r>
          </a:p>
          <a:p>
            <a:pPr lvl="1">
              <a:lnSpc>
                <a:spcPct val="100000"/>
              </a:lnSpc>
            </a:pPr>
            <a:r>
              <a:rPr lang="en-US" altLang="en-US" u="sng"/>
              <a:t>Non-precipitation</a:t>
            </a:r>
            <a:r>
              <a:rPr lang="en-US" altLang="en-US"/>
              <a:t>: trees, dust, smoke, birds, bugs, bats, windfarms, planes, buildings, etc.</a:t>
            </a:r>
          </a:p>
        </p:txBody>
      </p:sp>
      <p:pic>
        <p:nvPicPr>
          <p:cNvPr id="39" name="Picture 8" descr="A large hail stone">
            <a:extLst>
              <a:ext uri="{FF2B5EF4-FFF2-40B4-BE49-F238E27FC236}">
                <a16:creationId xmlns:a16="http://schemas.microsoft.com/office/drawing/2014/main" id="{A7F5A2A4-B341-6146-A9D1-C299421757F0}"/>
              </a:ext>
            </a:extLst>
          </p:cNvPr>
          <p:cNvPicPr>
            <a:picLocks noChangeAspect="1"/>
          </p:cNvPicPr>
          <p:nvPr/>
        </p:nvPicPr>
        <p:blipFill>
          <a:blip r:embed="rId4">
            <a:extLst>
              <a:ext uri="{28A0092B-C50C-407E-A947-70E740481C1C}">
                <a14:useLocalDpi xmlns:a14="http://schemas.microsoft.com/office/drawing/2010/main" val="0"/>
              </a:ext>
            </a:extLst>
          </a:blip>
          <a:srcRect l="13687" t="3888" r="23703" b="44168"/>
          <a:stretch>
            <a:fillRect/>
          </a:stretch>
        </p:blipFill>
        <p:spPr bwMode="auto">
          <a:xfrm>
            <a:off x="1550863" y="2949774"/>
            <a:ext cx="596900" cy="660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 bat with its wings extended">
            <a:extLst>
              <a:ext uri="{FF2B5EF4-FFF2-40B4-BE49-F238E27FC236}">
                <a16:creationId xmlns:a16="http://schemas.microsoft.com/office/drawing/2014/main" id="{93510F6C-3E1F-1B40-8131-E85AA1A2FD34}"/>
              </a:ext>
            </a:extLst>
          </p:cNvPr>
          <p:cNvPicPr>
            <a:picLocks noChangeAspect="1"/>
          </p:cNvPicPr>
          <p:nvPr/>
        </p:nvPicPr>
        <p:blipFill>
          <a:blip r:embed="rId5">
            <a:extLst>
              <a:ext uri="{28A0092B-C50C-407E-A947-70E740481C1C}">
                <a14:useLocalDpi xmlns:a14="http://schemas.microsoft.com/office/drawing/2010/main" val="0"/>
              </a:ext>
            </a:extLst>
          </a:blip>
          <a:srcRect l="2841" t="26939" r="3181" b="15015"/>
          <a:stretch>
            <a:fillRect/>
          </a:stretch>
        </p:blipFill>
        <p:spPr bwMode="auto">
          <a:xfrm>
            <a:off x="4538663" y="3060273"/>
            <a:ext cx="1733550" cy="7000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A male mallard duck flying through the air">
            <a:extLst>
              <a:ext uri="{FF2B5EF4-FFF2-40B4-BE49-F238E27FC236}">
                <a16:creationId xmlns:a16="http://schemas.microsoft.com/office/drawing/2014/main" id="{133BD164-E04F-EF45-802A-306F122D1D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8656" y="2604295"/>
            <a:ext cx="1724025" cy="1295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 commercial jet flying through the air">
            <a:extLst>
              <a:ext uri="{FF2B5EF4-FFF2-40B4-BE49-F238E27FC236}">
                <a16:creationId xmlns:a16="http://schemas.microsoft.com/office/drawing/2014/main" id="{2AF7DE8D-B7AF-9842-9B41-8A19671D1C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28113" y="2464217"/>
            <a:ext cx="2768600" cy="18367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A flying insect">
            <a:extLst>
              <a:ext uri="{FF2B5EF4-FFF2-40B4-BE49-F238E27FC236}">
                <a16:creationId xmlns:a16="http://schemas.microsoft.com/office/drawing/2014/main" id="{7454A226-8BB9-E64E-8560-6A3ACBFC238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5201" y="4262984"/>
            <a:ext cx="1054100" cy="9096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descr="A cylindrical ice crystal">
            <a:extLst>
              <a:ext uri="{FF2B5EF4-FFF2-40B4-BE49-F238E27FC236}">
                <a16:creationId xmlns:a16="http://schemas.microsoft.com/office/drawing/2014/main" id="{35A5FB48-26DF-BC40-934A-C032452D56C8}"/>
              </a:ext>
            </a:extLst>
          </p:cNvPr>
          <p:cNvPicPr>
            <a:picLocks noChangeAspect="1"/>
          </p:cNvPicPr>
          <p:nvPr/>
        </p:nvPicPr>
        <p:blipFill>
          <a:blip r:embed="rId9">
            <a:extLst>
              <a:ext uri="{28A0092B-C50C-407E-A947-70E740481C1C}">
                <a14:useLocalDpi xmlns:a14="http://schemas.microsoft.com/office/drawing/2010/main" val="0"/>
              </a:ext>
            </a:extLst>
          </a:blip>
          <a:srcRect l="12799" t="11122" r="12801" b="8801"/>
          <a:stretch>
            <a:fillRect/>
          </a:stretch>
        </p:blipFill>
        <p:spPr bwMode="auto">
          <a:xfrm rot="1575059">
            <a:off x="3510119" y="4273426"/>
            <a:ext cx="874712" cy="8382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Chord 1" descr="A raindrop with a flattened base">
            <a:extLst>
              <a:ext uri="{FF2B5EF4-FFF2-40B4-BE49-F238E27FC236}">
                <a16:creationId xmlns:a16="http://schemas.microsoft.com/office/drawing/2014/main" id="{D5ABE062-A814-8149-B24E-6EF2FC081F7A}"/>
              </a:ext>
            </a:extLst>
          </p:cNvPr>
          <p:cNvSpPr>
            <a:spLocks/>
          </p:cNvSpPr>
          <p:nvPr/>
        </p:nvSpPr>
        <p:spPr bwMode="auto">
          <a:xfrm rot="6780000">
            <a:off x="5432960" y="4934390"/>
            <a:ext cx="215900" cy="315913"/>
          </a:xfrm>
          <a:custGeom>
            <a:avLst/>
            <a:gdLst>
              <a:gd name="T0" fmla="*/ 63 w 597675"/>
              <a:gd name="T1" fmla="*/ 84 h 870669"/>
              <a:gd name="T2" fmla="*/ 20 w 597675"/>
              <a:gd name="T3" fmla="*/ 85 h 870669"/>
              <a:gd name="T4" fmla="*/ 1 w 597675"/>
              <a:gd name="T5" fmla="*/ 28 h 870669"/>
              <a:gd name="T6" fmla="*/ 29 w 597675"/>
              <a:gd name="T7" fmla="*/ 0 h 870669"/>
              <a:gd name="T8" fmla="*/ 63 w 597675"/>
              <a:gd name="T9" fmla="*/ 84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pic>
        <p:nvPicPr>
          <p:cNvPr id="6" name="Picture 7" descr="A 6-pointed snowflake">
            <a:extLst>
              <a:ext uri="{FF2B5EF4-FFF2-40B4-BE49-F238E27FC236}">
                <a16:creationId xmlns:a16="http://schemas.microsoft.com/office/drawing/2014/main" id="{A1DEDB2F-546C-154B-8550-1990C6E5590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00242" y="3900146"/>
            <a:ext cx="739775" cy="8143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Dark black smoke">
            <a:extLst>
              <a:ext uri="{FF2B5EF4-FFF2-40B4-BE49-F238E27FC236}">
                <a16:creationId xmlns:a16="http://schemas.microsoft.com/office/drawing/2014/main" id="{BB0D437E-2B80-EF46-9DA5-B3ECEC8DE2D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72324" y="5010449"/>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 large tree with plenty of green leaves">
            <a:extLst>
              <a:ext uri="{FF2B5EF4-FFF2-40B4-BE49-F238E27FC236}">
                <a16:creationId xmlns:a16="http://schemas.microsoft.com/office/drawing/2014/main" id="{F189DEB0-D831-364E-9E44-0B38CEB59D6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95274" y="5172097"/>
            <a:ext cx="119221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A row of seven wind turbines along a brown hill during the wintertime. Several cows appear in the foreground.">
            <a:extLst>
              <a:ext uri="{FF2B5EF4-FFF2-40B4-BE49-F238E27FC236}">
                <a16:creationId xmlns:a16="http://schemas.microsoft.com/office/drawing/2014/main" id="{49455C8E-774A-2D41-A003-44146500CC5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73540" y="5102524"/>
            <a:ext cx="2386012" cy="15875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An illustrated cardinal perched on a tree branch">
            <a:extLst>
              <a:ext uri="{FF2B5EF4-FFF2-40B4-BE49-F238E27FC236}">
                <a16:creationId xmlns:a16="http://schemas.microsoft.com/office/drawing/2014/main" id="{2F933A9A-9421-734E-B94F-770860906E0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33926" y="4582363"/>
            <a:ext cx="1095375" cy="12414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hord 2">
            <a:extLst>
              <a:ext uri="{FF2B5EF4-FFF2-40B4-BE49-F238E27FC236}">
                <a16:creationId xmlns:a16="http://schemas.microsoft.com/office/drawing/2014/main" id="{D8354246-AFE8-4041-AE0A-2CD62C754463}"/>
              </a:ext>
              <a:ext uri="{C183D7F6-B498-43B3-948B-1728B52AA6E4}">
                <adec:decorative xmlns:adec="http://schemas.microsoft.com/office/drawing/2017/decorative" val="1"/>
              </a:ext>
            </a:extLst>
          </p:cNvPr>
          <p:cNvSpPr>
            <a:spLocks/>
          </p:cNvSpPr>
          <p:nvPr/>
        </p:nvSpPr>
        <p:spPr bwMode="auto">
          <a:xfrm rot="6780000">
            <a:off x="5934610" y="4896290"/>
            <a:ext cx="215900" cy="315913"/>
          </a:xfrm>
          <a:custGeom>
            <a:avLst/>
            <a:gdLst>
              <a:gd name="T0" fmla="*/ 63 w 597675"/>
              <a:gd name="T1" fmla="*/ 84 h 870669"/>
              <a:gd name="T2" fmla="*/ 20 w 597675"/>
              <a:gd name="T3" fmla="*/ 85 h 870669"/>
              <a:gd name="T4" fmla="*/ 1 w 597675"/>
              <a:gd name="T5" fmla="*/ 28 h 870669"/>
              <a:gd name="T6" fmla="*/ 29 w 597675"/>
              <a:gd name="T7" fmla="*/ 0 h 870669"/>
              <a:gd name="T8" fmla="*/ 63 w 597675"/>
              <a:gd name="T9" fmla="*/ 84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sp>
        <p:nvSpPr>
          <p:cNvPr id="33" name="Chord 3">
            <a:extLst>
              <a:ext uri="{FF2B5EF4-FFF2-40B4-BE49-F238E27FC236}">
                <a16:creationId xmlns:a16="http://schemas.microsoft.com/office/drawing/2014/main" id="{DDA6A99D-D2A3-AB43-83FC-27D6E8005B8C}"/>
              </a:ext>
              <a:ext uri="{C183D7F6-B498-43B3-948B-1728B52AA6E4}">
                <adec:decorative xmlns:adec="http://schemas.microsoft.com/office/drawing/2017/decorative" val="1"/>
              </a:ext>
            </a:extLst>
          </p:cNvPr>
          <p:cNvSpPr>
            <a:spLocks/>
          </p:cNvSpPr>
          <p:nvPr/>
        </p:nvSpPr>
        <p:spPr bwMode="auto">
          <a:xfrm rot="6780000">
            <a:off x="5200391" y="4450996"/>
            <a:ext cx="215900" cy="314325"/>
          </a:xfrm>
          <a:custGeom>
            <a:avLst/>
            <a:gdLst>
              <a:gd name="T0" fmla="*/ 63 w 597675"/>
              <a:gd name="T1" fmla="*/ 82 h 870669"/>
              <a:gd name="T2" fmla="*/ 20 w 597675"/>
              <a:gd name="T3" fmla="*/ 82 h 870669"/>
              <a:gd name="T4" fmla="*/ 1 w 597675"/>
              <a:gd name="T5" fmla="*/ 27 h 870669"/>
              <a:gd name="T6" fmla="*/ 29 w 597675"/>
              <a:gd name="T7" fmla="*/ 0 h 870669"/>
              <a:gd name="T8" fmla="*/ 63 w 597675"/>
              <a:gd name="T9" fmla="*/ 82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sp>
        <p:nvSpPr>
          <p:cNvPr id="27" name="Chord 4">
            <a:extLst>
              <a:ext uri="{FF2B5EF4-FFF2-40B4-BE49-F238E27FC236}">
                <a16:creationId xmlns:a16="http://schemas.microsoft.com/office/drawing/2014/main" id="{FD974A6B-CEA1-474E-A2DC-297B4BC96A0E}"/>
              </a:ext>
              <a:ext uri="{C183D7F6-B498-43B3-948B-1728B52AA6E4}">
                <adec:decorative xmlns:adec="http://schemas.microsoft.com/office/drawing/2017/decorative" val="1"/>
              </a:ext>
            </a:extLst>
          </p:cNvPr>
          <p:cNvSpPr>
            <a:spLocks/>
          </p:cNvSpPr>
          <p:nvPr/>
        </p:nvSpPr>
        <p:spPr bwMode="auto">
          <a:xfrm rot="6780000">
            <a:off x="5635366" y="4566884"/>
            <a:ext cx="215900" cy="314325"/>
          </a:xfrm>
          <a:custGeom>
            <a:avLst/>
            <a:gdLst>
              <a:gd name="T0" fmla="*/ 63 w 597675"/>
              <a:gd name="T1" fmla="*/ 82 h 870669"/>
              <a:gd name="T2" fmla="*/ 20 w 597675"/>
              <a:gd name="T3" fmla="*/ 82 h 870669"/>
              <a:gd name="T4" fmla="*/ 1 w 597675"/>
              <a:gd name="T5" fmla="*/ 27 h 870669"/>
              <a:gd name="T6" fmla="*/ 29 w 597675"/>
              <a:gd name="T7" fmla="*/ 0 h 870669"/>
              <a:gd name="T8" fmla="*/ 63 w 597675"/>
              <a:gd name="T9" fmla="*/ 82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sp>
        <p:nvSpPr>
          <p:cNvPr id="28" name="Chord 5">
            <a:extLst>
              <a:ext uri="{FF2B5EF4-FFF2-40B4-BE49-F238E27FC236}">
                <a16:creationId xmlns:a16="http://schemas.microsoft.com/office/drawing/2014/main" id="{DA514BFB-3CE4-B043-880E-D19C29BF453A}"/>
              </a:ext>
              <a:ext uri="{C183D7F6-B498-43B3-948B-1728B52AA6E4}">
                <adec:decorative xmlns:adec="http://schemas.microsoft.com/office/drawing/2017/decorative" val="1"/>
              </a:ext>
            </a:extLst>
          </p:cNvPr>
          <p:cNvSpPr>
            <a:spLocks/>
          </p:cNvSpPr>
          <p:nvPr/>
        </p:nvSpPr>
        <p:spPr bwMode="auto">
          <a:xfrm rot="6780000">
            <a:off x="6144954" y="4514496"/>
            <a:ext cx="215900" cy="314325"/>
          </a:xfrm>
          <a:custGeom>
            <a:avLst/>
            <a:gdLst>
              <a:gd name="T0" fmla="*/ 63 w 597675"/>
              <a:gd name="T1" fmla="*/ 82 h 870669"/>
              <a:gd name="T2" fmla="*/ 20 w 597675"/>
              <a:gd name="T3" fmla="*/ 82 h 870669"/>
              <a:gd name="T4" fmla="*/ 1 w 597675"/>
              <a:gd name="T5" fmla="*/ 27 h 870669"/>
              <a:gd name="T6" fmla="*/ 29 w 597675"/>
              <a:gd name="T7" fmla="*/ 0 h 870669"/>
              <a:gd name="T8" fmla="*/ 63 w 597675"/>
              <a:gd name="T9" fmla="*/ 82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sp>
        <p:nvSpPr>
          <p:cNvPr id="31" name="Chord 6">
            <a:extLst>
              <a:ext uri="{FF2B5EF4-FFF2-40B4-BE49-F238E27FC236}">
                <a16:creationId xmlns:a16="http://schemas.microsoft.com/office/drawing/2014/main" id="{32E23BEE-046A-8B43-9C64-8A52A55553CB}"/>
              </a:ext>
              <a:ext uri="{C183D7F6-B498-43B3-948B-1728B52AA6E4}">
                <adec:decorative xmlns:adec="http://schemas.microsoft.com/office/drawing/2017/decorative" val="1"/>
              </a:ext>
            </a:extLst>
          </p:cNvPr>
          <p:cNvSpPr>
            <a:spLocks/>
          </p:cNvSpPr>
          <p:nvPr/>
        </p:nvSpPr>
        <p:spPr bwMode="auto">
          <a:xfrm rot="6780000">
            <a:off x="5246429" y="4128734"/>
            <a:ext cx="215900" cy="314325"/>
          </a:xfrm>
          <a:custGeom>
            <a:avLst/>
            <a:gdLst>
              <a:gd name="T0" fmla="*/ 63 w 597675"/>
              <a:gd name="T1" fmla="*/ 82 h 870669"/>
              <a:gd name="T2" fmla="*/ 20 w 597675"/>
              <a:gd name="T3" fmla="*/ 82 h 870669"/>
              <a:gd name="T4" fmla="*/ 1 w 597675"/>
              <a:gd name="T5" fmla="*/ 27 h 870669"/>
              <a:gd name="T6" fmla="*/ 29 w 597675"/>
              <a:gd name="T7" fmla="*/ 0 h 870669"/>
              <a:gd name="T8" fmla="*/ 63 w 597675"/>
              <a:gd name="T9" fmla="*/ 82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sp>
        <p:nvSpPr>
          <p:cNvPr id="29" name="Chord 7">
            <a:extLst>
              <a:ext uri="{FF2B5EF4-FFF2-40B4-BE49-F238E27FC236}">
                <a16:creationId xmlns:a16="http://schemas.microsoft.com/office/drawing/2014/main" id="{17334898-9EA5-454F-B42C-398F8F624772}"/>
              </a:ext>
              <a:ext uri="{C183D7F6-B498-43B3-948B-1728B52AA6E4}">
                <adec:decorative xmlns:adec="http://schemas.microsoft.com/office/drawing/2017/decorative" val="1"/>
              </a:ext>
            </a:extLst>
          </p:cNvPr>
          <p:cNvSpPr>
            <a:spLocks/>
          </p:cNvSpPr>
          <p:nvPr/>
        </p:nvSpPr>
        <p:spPr bwMode="auto">
          <a:xfrm rot="6780000">
            <a:off x="5681404" y="4233509"/>
            <a:ext cx="215900" cy="314325"/>
          </a:xfrm>
          <a:custGeom>
            <a:avLst/>
            <a:gdLst>
              <a:gd name="T0" fmla="*/ 63 w 597675"/>
              <a:gd name="T1" fmla="*/ 82 h 870669"/>
              <a:gd name="T2" fmla="*/ 20 w 597675"/>
              <a:gd name="T3" fmla="*/ 82 h 870669"/>
              <a:gd name="T4" fmla="*/ 1 w 597675"/>
              <a:gd name="T5" fmla="*/ 27 h 870669"/>
              <a:gd name="T6" fmla="*/ 29 w 597675"/>
              <a:gd name="T7" fmla="*/ 0 h 870669"/>
              <a:gd name="T8" fmla="*/ 63 w 597675"/>
              <a:gd name="T9" fmla="*/ 82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sp>
        <p:nvSpPr>
          <p:cNvPr id="30" name="Chord 8">
            <a:extLst>
              <a:ext uri="{FF2B5EF4-FFF2-40B4-BE49-F238E27FC236}">
                <a16:creationId xmlns:a16="http://schemas.microsoft.com/office/drawing/2014/main" id="{9F19430C-968E-414A-92F6-265CFE7C447D}"/>
              </a:ext>
              <a:ext uri="{C183D7F6-B498-43B3-948B-1728B52AA6E4}">
                <adec:decorative xmlns:adec="http://schemas.microsoft.com/office/drawing/2017/decorative" val="1"/>
              </a:ext>
            </a:extLst>
          </p:cNvPr>
          <p:cNvSpPr>
            <a:spLocks/>
          </p:cNvSpPr>
          <p:nvPr/>
        </p:nvSpPr>
        <p:spPr bwMode="auto">
          <a:xfrm rot="6780000">
            <a:off x="6110029" y="4073171"/>
            <a:ext cx="215900" cy="314325"/>
          </a:xfrm>
          <a:custGeom>
            <a:avLst/>
            <a:gdLst>
              <a:gd name="T0" fmla="*/ 63 w 597675"/>
              <a:gd name="T1" fmla="*/ 82 h 870669"/>
              <a:gd name="T2" fmla="*/ 20 w 597675"/>
              <a:gd name="T3" fmla="*/ 82 h 870669"/>
              <a:gd name="T4" fmla="*/ 1 w 597675"/>
              <a:gd name="T5" fmla="*/ 27 h 870669"/>
              <a:gd name="T6" fmla="*/ 29 w 597675"/>
              <a:gd name="T7" fmla="*/ 0 h 870669"/>
              <a:gd name="T8" fmla="*/ 63 w 597675"/>
              <a:gd name="T9" fmla="*/ 82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sp>
        <p:nvSpPr>
          <p:cNvPr id="34" name="Chord 9">
            <a:extLst>
              <a:ext uri="{FF2B5EF4-FFF2-40B4-BE49-F238E27FC236}">
                <a16:creationId xmlns:a16="http://schemas.microsoft.com/office/drawing/2014/main" id="{1495F1BE-583D-7146-8600-B420850DCA74}"/>
              </a:ext>
              <a:ext uri="{C183D7F6-B498-43B3-948B-1728B52AA6E4}">
                <adec:decorative xmlns:adec="http://schemas.microsoft.com/office/drawing/2017/decorative" val="1"/>
              </a:ext>
            </a:extLst>
          </p:cNvPr>
          <p:cNvSpPr>
            <a:spLocks/>
          </p:cNvSpPr>
          <p:nvPr/>
        </p:nvSpPr>
        <p:spPr bwMode="auto">
          <a:xfrm rot="6780000">
            <a:off x="5634572" y="3877115"/>
            <a:ext cx="217488" cy="314325"/>
          </a:xfrm>
          <a:custGeom>
            <a:avLst/>
            <a:gdLst>
              <a:gd name="T0" fmla="*/ 66 w 597675"/>
              <a:gd name="T1" fmla="*/ 82 h 870669"/>
              <a:gd name="T2" fmla="*/ 21 w 597675"/>
              <a:gd name="T3" fmla="*/ 82 h 870669"/>
              <a:gd name="T4" fmla="*/ 1 w 597675"/>
              <a:gd name="T5" fmla="*/ 27 h 870669"/>
              <a:gd name="T6" fmla="*/ 30 w 597675"/>
              <a:gd name="T7" fmla="*/ 0 h 870669"/>
              <a:gd name="T8" fmla="*/ 66 w 597675"/>
              <a:gd name="T9" fmla="*/ 82 h 870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lgn="ctr" eaLnBrk="0" fontAlgn="base" hangingPunct="0">
              <a:spcBef>
                <a:spcPct val="0"/>
              </a:spcBef>
              <a:spcAft>
                <a:spcPct val="0"/>
              </a:spcAft>
              <a:defRPr/>
            </a:pPr>
            <a:endParaRPr lang="en-US" sz="1600" b="1">
              <a:solidFill>
                <a:srgbClr val="0000FF"/>
              </a:solidFill>
              <a:latin typeface="Tahoma" panose="020B0604030504040204" pitchFamily="34" charset="0"/>
              <a:ea typeface="ＭＳ Ｐゴシック" panose="020B0600070205080204" pitchFamily="34" charset="-128"/>
            </a:endParaRPr>
          </a:p>
        </p:txBody>
      </p:sp>
      <p:pic>
        <p:nvPicPr>
          <p:cNvPr id="37" name="Picture 9">
            <a:extLst>
              <a:ext uri="{FF2B5EF4-FFF2-40B4-BE49-F238E27FC236}">
                <a16:creationId xmlns:a16="http://schemas.microsoft.com/office/drawing/2014/main" id="{13ADFE3C-5489-614D-BE9C-1E1ED6F3B69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3687" t="3888" r="23703" b="44168"/>
          <a:stretch>
            <a:fillRect/>
          </a:stretch>
        </p:blipFill>
        <p:spPr bwMode="auto">
          <a:xfrm>
            <a:off x="2414681" y="3852068"/>
            <a:ext cx="595313" cy="6588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
            <a:extLst>
              <a:ext uri="{FF2B5EF4-FFF2-40B4-BE49-F238E27FC236}">
                <a16:creationId xmlns:a16="http://schemas.microsoft.com/office/drawing/2014/main" id="{6722FD7F-F494-E44A-B8DF-D0D62CD5E58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3687" t="3888" r="23703" b="44168"/>
          <a:stretch>
            <a:fillRect/>
          </a:stretch>
        </p:blipFill>
        <p:spPr bwMode="auto">
          <a:xfrm>
            <a:off x="3320184" y="3071126"/>
            <a:ext cx="596900" cy="6588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610150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750">
                                            <p:txEl>
                                              <p:pRg st="1" end="1"/>
                                            </p:txEl>
                                          </p:spTgt>
                                        </p:tgtEl>
                                        <p:attrNameLst>
                                          <p:attrName>style.visibility</p:attrName>
                                        </p:attrNameLst>
                                      </p:cBhvr>
                                      <p:to>
                                        <p:strVal val="visible"/>
                                      </p:to>
                                    </p:set>
                                    <p:animEffect transition="in" filter="fade">
                                      <p:cBhvr>
                                        <p:cTn id="7" dur="500"/>
                                        <p:tgtEl>
                                          <p:spTgt spid="3175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31750">
                                            <p:txEl>
                                              <p:pRg st="2" end="2"/>
                                            </p:txEl>
                                          </p:spTgt>
                                        </p:tgtEl>
                                        <p:attrNameLst>
                                          <p:attrName>style.visibility</p:attrName>
                                        </p:attrNameLst>
                                      </p:cBhvr>
                                      <p:to>
                                        <p:strVal val="visible"/>
                                      </p:to>
                                    </p:set>
                                    <p:animEffect transition="in" filter="fade">
                                      <p:cBhvr>
                                        <p:cTn id="54" dur="500"/>
                                        <p:tgtEl>
                                          <p:spTgt spid="31750">
                                            <p:txEl>
                                              <p:pRg st="2" end="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par>
                                <p:cTn id="64" presetID="10"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par>
                                <p:cTn id="73" presetID="10"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noChangeArrowheads="1"/>
          </p:cNvSpPr>
          <p:nvPr>
            <p:ph type="title"/>
          </p:nvPr>
        </p:nvSpPr>
        <p:spPr>
          <a:xfrm>
            <a:off x="1274619" y="0"/>
            <a:ext cx="9642763" cy="1371600"/>
          </a:xfrm>
        </p:spPr>
        <p:txBody>
          <a:bodyPr>
            <a:normAutofit/>
          </a:bodyPr>
          <a:lstStyle/>
          <a:p>
            <a:pPr algn="ctr"/>
            <a:r>
              <a:rPr lang="en-US" altLang="en-US" sz="4000" b="1" dirty="0">
                <a:ea typeface="MS PGothic" charset="-128"/>
              </a:rPr>
              <a:t>3 Fundamental Radar Measurements</a:t>
            </a:r>
          </a:p>
        </p:txBody>
      </p:sp>
      <p:sp>
        <p:nvSpPr>
          <p:cNvPr id="28674" name="Rectangle 1"/>
          <p:cNvSpPr>
            <a:spLocks noGrp="1" noChangeArrowheads="1"/>
          </p:cNvSpPr>
          <p:nvPr>
            <p:ph idx="1"/>
          </p:nvPr>
        </p:nvSpPr>
        <p:spPr>
          <a:xfrm>
            <a:off x="838200" y="1638796"/>
            <a:ext cx="10515600" cy="4145778"/>
          </a:xfrm>
        </p:spPr>
        <p:txBody>
          <a:bodyPr/>
          <a:lstStyle/>
          <a:p>
            <a:pPr marL="396875" indent="-280988">
              <a:lnSpc>
                <a:spcPct val="100000"/>
              </a:lnSpc>
              <a:buFontTx/>
              <a:buAutoNum type="arabicPeriod"/>
            </a:pPr>
            <a:r>
              <a:rPr lang="en-US" altLang="en-US">
                <a:cs typeface="Roboto" panose="02000000000000000000" pitchFamily="2" charset="0"/>
              </a:rPr>
              <a:t> Range (distance)</a:t>
            </a:r>
          </a:p>
          <a:p>
            <a:pPr marL="396875" indent="-280988">
              <a:lnSpc>
                <a:spcPct val="100000"/>
              </a:lnSpc>
              <a:buFontTx/>
              <a:buAutoNum type="arabicPeriod"/>
            </a:pPr>
            <a:r>
              <a:rPr lang="en-US" altLang="en-US">
                <a:cs typeface="Roboto" panose="02000000000000000000" pitchFamily="2" charset="0"/>
              </a:rPr>
              <a:t> Reflectivity (intensity)</a:t>
            </a:r>
          </a:p>
          <a:p>
            <a:pPr marL="396875" indent="-280988">
              <a:lnSpc>
                <a:spcPct val="100000"/>
              </a:lnSpc>
              <a:buFontTx/>
              <a:buAutoNum type="arabicPeriod"/>
            </a:pPr>
            <a:r>
              <a:rPr lang="en-US" altLang="en-US">
                <a:cs typeface="Roboto" panose="02000000000000000000" pitchFamily="2" charset="0"/>
              </a:rPr>
              <a:t> Velocity (motion)</a:t>
            </a:r>
          </a:p>
        </p:txBody>
      </p:sp>
    </p:spTree>
    <p:custDataLst>
      <p:tags r:id="rId1"/>
    </p:custDataLst>
    <p:extLst>
      <p:ext uri="{BB962C8B-B14F-4D97-AF65-F5344CB8AC3E}">
        <p14:creationId xmlns:p14="http://schemas.microsoft.com/office/powerpoint/2010/main" val="15644220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500"/>
                                        <p:tgtEl>
                                          <p:spTgt spid="286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8674">
                                            <p:txEl>
                                              <p:pRg st="1" end="1"/>
                                            </p:txEl>
                                          </p:spTgt>
                                        </p:tgtEl>
                                        <p:attrNameLst>
                                          <p:attrName>style.visibility</p:attrName>
                                        </p:attrNameLst>
                                      </p:cBhvr>
                                      <p:to>
                                        <p:strVal val="visible"/>
                                      </p:to>
                                    </p:set>
                                    <p:animEffect transition="in" filter="fade">
                                      <p:cBhvr>
                                        <p:cTn id="12" dur="500"/>
                                        <p:tgtEl>
                                          <p:spTgt spid="28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8674">
                                            <p:txEl>
                                              <p:pRg st="2" end="2"/>
                                            </p:txEl>
                                          </p:spTgt>
                                        </p:tgtEl>
                                        <p:attrNameLst>
                                          <p:attrName>style.visibility</p:attrName>
                                        </p:attrNameLst>
                                      </p:cBhvr>
                                      <p:to>
                                        <p:strVal val="visible"/>
                                      </p:to>
                                    </p:set>
                                    <p:animEffect transition="in" filter="fade">
                                      <p:cBhvr>
                                        <p:cTn id="17" dur="500"/>
                                        <p:tgtEl>
                                          <p:spTgt spid="286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0" y="0"/>
            <a:ext cx="12192000" cy="1140590"/>
          </a:xfrm>
        </p:spPr>
        <p:txBody>
          <a:bodyPr>
            <a:normAutofit/>
          </a:bodyPr>
          <a:lstStyle/>
          <a:p>
            <a:pPr algn="ctr"/>
            <a:r>
              <a:rPr lang="en-US" altLang="en-US" sz="4000" b="1" dirty="0">
                <a:ea typeface="MS PGothic" charset="-128"/>
              </a:rPr>
              <a:t>Fundamental Measurement #1: Range</a:t>
            </a:r>
          </a:p>
        </p:txBody>
      </p:sp>
      <p:pic>
        <p:nvPicPr>
          <p:cNvPr id="9" name="Picture 1" descr="A radar reflectivity image showing an intense squall line approaching the Vance radar site in Northwest Oklahoma. ">
            <a:extLst>
              <a:ext uri="{FF2B5EF4-FFF2-40B4-BE49-F238E27FC236}">
                <a16:creationId xmlns:a16="http://schemas.microsoft.com/office/drawing/2014/main" id="{8341DE73-FB4A-6D2E-EA00-C9CCA094A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732" y="1123114"/>
            <a:ext cx="7132536" cy="5560136"/>
          </a:xfrm>
          <a:prstGeom prst="rect">
            <a:avLst/>
          </a:prstGeom>
          <a:ln>
            <a:noFill/>
          </a:ln>
          <a:effectLst>
            <a:outerShdw blurRad="292100" dist="139700" dir="2700000" algn="tl" rotWithShape="0">
              <a:srgbClr val="333333">
                <a:alpha val="65000"/>
              </a:srgbClr>
            </a:outerShdw>
          </a:effectLst>
        </p:spPr>
      </p:pic>
      <p:cxnSp>
        <p:nvCxnSpPr>
          <p:cNvPr id="11" name="Straight Arrow Connector 1">
            <a:extLst>
              <a:ext uri="{FF2B5EF4-FFF2-40B4-BE49-F238E27FC236}">
                <a16:creationId xmlns:a16="http://schemas.microsoft.com/office/drawing/2014/main" id="{DF4723CA-E8BA-6305-5E96-B7F5E2969C1B}"/>
              </a:ext>
              <a:ext uri="{C183D7F6-B498-43B3-948B-1728B52AA6E4}">
                <adec:decorative xmlns:adec="http://schemas.microsoft.com/office/drawing/2017/decorative" val="1"/>
              </a:ext>
            </a:extLst>
          </p:cNvPr>
          <p:cNvCxnSpPr>
            <a:cxnSpLocks noChangeShapeType="1"/>
          </p:cNvCxnSpPr>
          <p:nvPr/>
        </p:nvCxnSpPr>
        <p:spPr bwMode="auto">
          <a:xfrm flipH="1">
            <a:off x="5910530" y="3601338"/>
            <a:ext cx="1155700" cy="215900"/>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3" name="TextBox 1">
            <a:extLst>
              <a:ext uri="{FF2B5EF4-FFF2-40B4-BE49-F238E27FC236}">
                <a16:creationId xmlns:a16="http://schemas.microsoft.com/office/drawing/2014/main" id="{436092E0-C84B-5D22-EBC1-B9CFC2C44070}"/>
              </a:ext>
              <a:ext uri="{C183D7F6-B498-43B3-948B-1728B52AA6E4}">
                <adec:decorative xmlns:adec="http://schemas.microsoft.com/office/drawing/2017/decorative" val="1"/>
              </a:ext>
            </a:extLst>
          </p:cNvPr>
          <p:cNvSpPr txBox="1">
            <a:spLocks noChangeArrowheads="1"/>
          </p:cNvSpPr>
          <p:nvPr/>
        </p:nvSpPr>
        <p:spPr bwMode="auto">
          <a:xfrm>
            <a:off x="7139045" y="3222951"/>
            <a:ext cx="1906632" cy="707886"/>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dirty="0">
                <a:solidFill>
                  <a:srgbClr val="000000"/>
                </a:solidFill>
                <a:latin typeface="Roboto" panose="02000000000000000000" pitchFamily="2" charset="0"/>
                <a:ea typeface="Roboto" panose="02000000000000000000" pitchFamily="2" charset="0"/>
                <a:cs typeface="Roboto" panose="02000000000000000000" pitchFamily="2" charset="0"/>
              </a:rPr>
              <a:t>Here is the radar</a:t>
            </a:r>
          </a:p>
        </p:txBody>
      </p:sp>
      <p:cxnSp>
        <p:nvCxnSpPr>
          <p:cNvPr id="16" name="Straight Arrow Connector 2">
            <a:extLst>
              <a:ext uri="{FF2B5EF4-FFF2-40B4-BE49-F238E27FC236}">
                <a16:creationId xmlns:a16="http://schemas.microsoft.com/office/drawing/2014/main" id="{574B2784-D26C-5A73-E2F4-A51350822DAB}"/>
              </a:ext>
              <a:ext uri="{C183D7F6-B498-43B3-948B-1728B52AA6E4}">
                <adec:decorative xmlns:adec="http://schemas.microsoft.com/office/drawing/2017/decorative" val="1"/>
              </a:ext>
            </a:extLst>
          </p:cNvPr>
          <p:cNvCxnSpPr>
            <a:cxnSpLocks noChangeShapeType="1"/>
          </p:cNvCxnSpPr>
          <p:nvPr/>
        </p:nvCxnSpPr>
        <p:spPr bwMode="auto">
          <a:xfrm flipH="1" flipV="1">
            <a:off x="5069882" y="4281470"/>
            <a:ext cx="914400" cy="152293"/>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8" name="TextBox 2">
            <a:extLst>
              <a:ext uri="{FF2B5EF4-FFF2-40B4-BE49-F238E27FC236}">
                <a16:creationId xmlns:a16="http://schemas.microsoft.com/office/drawing/2014/main" id="{270A4A1C-90CB-0389-C011-2A55F4340371}"/>
              </a:ext>
              <a:ext uri="{C183D7F6-B498-43B3-948B-1728B52AA6E4}">
                <adec:decorative xmlns:adec="http://schemas.microsoft.com/office/drawing/2017/decorative" val="1"/>
              </a:ext>
            </a:extLst>
          </p:cNvPr>
          <p:cNvSpPr txBox="1">
            <a:spLocks noChangeArrowheads="1"/>
          </p:cNvSpPr>
          <p:nvPr/>
        </p:nvSpPr>
        <p:spPr bwMode="auto">
          <a:xfrm>
            <a:off x="6127308" y="4206677"/>
            <a:ext cx="2613290" cy="132343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dirty="0">
                <a:solidFill>
                  <a:srgbClr val="000000"/>
                </a:solidFill>
                <a:latin typeface="Roboto" panose="02000000000000000000" pitchFamily="2" charset="0"/>
                <a:ea typeface="Roboto" panose="02000000000000000000" pitchFamily="2" charset="0"/>
                <a:cs typeface="Roboto" panose="02000000000000000000" pitchFamily="2" charset="0"/>
              </a:rPr>
              <a:t>These echoes returned to the radar quickly, so they must be close to the radar</a:t>
            </a:r>
          </a:p>
        </p:txBody>
      </p:sp>
      <p:cxnSp>
        <p:nvCxnSpPr>
          <p:cNvPr id="17" name="Straight Arrow Connector 3">
            <a:extLst>
              <a:ext uri="{FF2B5EF4-FFF2-40B4-BE49-F238E27FC236}">
                <a16:creationId xmlns:a16="http://schemas.microsoft.com/office/drawing/2014/main" id="{3A569C7C-6882-1B24-A045-E96E5A466DC6}"/>
              </a:ext>
              <a:ext uri="{C183D7F6-B498-43B3-948B-1728B52AA6E4}">
                <adec:decorative xmlns:adec="http://schemas.microsoft.com/office/drawing/2017/decorative" val="1"/>
              </a:ext>
            </a:extLst>
          </p:cNvPr>
          <p:cNvCxnSpPr>
            <a:cxnSpLocks noChangeShapeType="1"/>
          </p:cNvCxnSpPr>
          <p:nvPr/>
        </p:nvCxnSpPr>
        <p:spPr bwMode="auto">
          <a:xfrm rot="10800000" flipV="1">
            <a:off x="4266457" y="1828675"/>
            <a:ext cx="1219200" cy="114300"/>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9" name="TextBox 3">
            <a:extLst>
              <a:ext uri="{FF2B5EF4-FFF2-40B4-BE49-F238E27FC236}">
                <a16:creationId xmlns:a16="http://schemas.microsoft.com/office/drawing/2014/main" id="{FFA912D0-DB70-BF56-EECF-E9A3E33443F7}"/>
              </a:ext>
              <a:ext uri="{C183D7F6-B498-43B3-948B-1728B52AA6E4}">
                <adec:decorative xmlns:adec="http://schemas.microsoft.com/office/drawing/2017/decorative" val="1"/>
              </a:ext>
            </a:extLst>
          </p:cNvPr>
          <p:cNvSpPr txBox="1">
            <a:spLocks noChangeArrowheads="1"/>
          </p:cNvSpPr>
          <p:nvPr/>
        </p:nvSpPr>
        <p:spPr bwMode="auto">
          <a:xfrm>
            <a:off x="5565403" y="1623939"/>
            <a:ext cx="2613290" cy="1015663"/>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a:solidFill>
                  <a:srgbClr val="000000"/>
                </a:solidFill>
                <a:latin typeface="Roboto" panose="02000000000000000000" pitchFamily="2" charset="0"/>
                <a:ea typeface="Roboto" panose="02000000000000000000" pitchFamily="2" charset="0"/>
                <a:cs typeface="Roboto" panose="02000000000000000000" pitchFamily="2" charset="0"/>
              </a:rPr>
              <a:t>These echoes took longer to return, so they are farther away</a:t>
            </a:r>
          </a:p>
        </p:txBody>
      </p:sp>
    </p:spTree>
    <p:custDataLst>
      <p:tags r:id="rId1"/>
    </p:custDataLst>
    <p:extLst>
      <p:ext uri="{BB962C8B-B14F-4D97-AF65-F5344CB8AC3E}">
        <p14:creationId xmlns:p14="http://schemas.microsoft.com/office/powerpoint/2010/main" val="951401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a:xfrm>
            <a:off x="0" y="1"/>
            <a:ext cx="12192000" cy="962025"/>
          </a:xfrm>
        </p:spPr>
        <p:txBody>
          <a:bodyPr>
            <a:normAutofit/>
          </a:bodyPr>
          <a:lstStyle/>
          <a:p>
            <a:pPr algn="ctr"/>
            <a:r>
              <a:rPr lang="en-US" altLang="en-US" sz="4000" b="1" dirty="0">
                <a:ea typeface="MS PGothic" charset="-128"/>
              </a:rPr>
              <a:t>Fundamental Measurement #2: Reflectivity</a:t>
            </a:r>
            <a:endParaRPr lang="en-US" altLang="en-US" sz="4000" b="1" dirty="0">
              <a:ea typeface="ＭＳ Ｐゴシック" charset="-128"/>
            </a:endParaRPr>
          </a:p>
        </p:txBody>
      </p:sp>
      <p:sp>
        <p:nvSpPr>
          <p:cNvPr id="35843" name="Rectangle 1"/>
          <p:cNvSpPr>
            <a:spLocks noGrp="1" noChangeArrowheads="1"/>
          </p:cNvSpPr>
          <p:nvPr>
            <p:ph type="body" sz="half" idx="2"/>
          </p:nvPr>
        </p:nvSpPr>
        <p:spPr>
          <a:xfrm>
            <a:off x="838200" y="873126"/>
            <a:ext cx="10515600" cy="1189579"/>
          </a:xfrm>
        </p:spPr>
        <p:txBody>
          <a:bodyPr/>
          <a:lstStyle/>
          <a:p>
            <a:pPr>
              <a:lnSpc>
                <a:spcPct val="100000"/>
              </a:lnSpc>
            </a:pPr>
            <a:r>
              <a:rPr lang="en-US" altLang="en-US" dirty="0">
                <a:ea typeface="ＭＳ Ｐゴシック" charset="-128"/>
              </a:rPr>
              <a:t>Reflectivity indicates the </a:t>
            </a:r>
            <a:r>
              <a:rPr lang="en-US" altLang="en-US" b="1" dirty="0">
                <a:ea typeface="ＭＳ Ｐゴシック" charset="-128"/>
              </a:rPr>
              <a:t>intensity </a:t>
            </a:r>
            <a:r>
              <a:rPr lang="en-US" altLang="en-US" dirty="0">
                <a:ea typeface="ＭＳ Ｐゴシック" charset="-128"/>
              </a:rPr>
              <a:t>of radar targets and</a:t>
            </a:r>
            <a:r>
              <a:rPr lang="en-US" altLang="ja-JP" dirty="0">
                <a:ea typeface="ＭＳ Ｐゴシック" charset="-128"/>
              </a:rPr>
              <a:t> is related to the precipitation size and amount</a:t>
            </a:r>
          </a:p>
        </p:txBody>
      </p:sp>
      <p:pic>
        <p:nvPicPr>
          <p:cNvPr id="15" name="Picture 1" descr="The radar reflectivity scale with values ranging from -30 to 90 dBZ. The colors are muted gray/blue colors below 20 dBZ and then go from green to yellow to orange to red to pink to purple and finally blue from 20 dBZ to 90 dBZ."/>
          <p:cNvPicPr>
            <a:picLocks noChangeAspect="1"/>
          </p:cNvPicPr>
          <p:nvPr/>
        </p:nvPicPr>
        <p:blipFill>
          <a:blip r:embed="rId4">
            <a:extLst>
              <a:ext uri="{28A0092B-C50C-407E-A947-70E740481C1C}">
                <a14:useLocalDpi xmlns:a14="http://schemas.microsoft.com/office/drawing/2010/main" val="0"/>
              </a:ext>
            </a:extLst>
          </a:blip>
          <a:srcRect l="18924" t="32520" r="29243" b="2461"/>
          <a:stretch>
            <a:fillRect/>
          </a:stretch>
        </p:blipFill>
        <p:spPr bwMode="auto">
          <a:xfrm>
            <a:off x="1870675" y="2050006"/>
            <a:ext cx="1581150" cy="4479925"/>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sp>
        <p:nvSpPr>
          <p:cNvPr id="16" name="Right Brace 1">
            <a:extLst>
              <a:ext uri="{C183D7F6-B498-43B3-948B-1728B52AA6E4}">
                <adec:decorative xmlns:adec="http://schemas.microsoft.com/office/drawing/2017/decorative" val="1"/>
              </a:ext>
            </a:extLst>
          </p:cNvPr>
          <p:cNvSpPr/>
          <p:nvPr/>
        </p:nvSpPr>
        <p:spPr bwMode="auto">
          <a:xfrm rot="10800000">
            <a:off x="1989738" y="4447131"/>
            <a:ext cx="304800" cy="352425"/>
          </a:xfrm>
          <a:prstGeom prst="rightBrace">
            <a:avLst/>
          </a:prstGeom>
          <a:noFill/>
          <a:ln w="38100" cap="flat" cmpd="sng" algn="ctr">
            <a:solidFill>
              <a:schemeClr val="accent1">
                <a:lumMod val="50000"/>
              </a:schemeClr>
            </a:solidFill>
            <a:prstDash val="solid"/>
            <a:round/>
            <a:headEnd type="none" w="med" len="med"/>
            <a:tailEnd type="none" w="med" len="lg"/>
          </a:ln>
          <a:effectLst/>
        </p:spPr>
        <p:txBody>
          <a:bodyPr>
            <a:spAutoFit/>
          </a:bodyPr>
          <a:lstStyle/>
          <a:p>
            <a:pPr eaLnBrk="0" fontAlgn="base" hangingPunct="0">
              <a:spcBef>
                <a:spcPct val="0"/>
              </a:spcBef>
              <a:spcAft>
                <a:spcPct val="0"/>
              </a:spcAft>
              <a:defRPr/>
            </a:pPr>
            <a:endParaRPr lang="en-US" sz="1600" b="1">
              <a:solidFill>
                <a:srgbClr val="0000FF"/>
              </a:solidFill>
              <a:latin typeface="Calibri" charset="0"/>
              <a:ea typeface="ＭＳ Ｐゴシック" pitchFamily="-108" charset="-128"/>
              <a:cs typeface="ＭＳ Ｐゴシック" pitchFamily="-108" charset="-128"/>
            </a:endParaRPr>
          </a:p>
        </p:txBody>
      </p:sp>
      <p:sp>
        <p:nvSpPr>
          <p:cNvPr id="20" name="TextBox 1">
            <a:extLst>
              <a:ext uri="{C183D7F6-B498-43B3-948B-1728B52AA6E4}">
                <adec:decorative xmlns:adec="http://schemas.microsoft.com/office/drawing/2017/decorative" val="1"/>
              </a:ext>
            </a:extLst>
          </p:cNvPr>
          <p:cNvSpPr txBox="1"/>
          <p:nvPr/>
        </p:nvSpPr>
        <p:spPr>
          <a:xfrm>
            <a:off x="1316438" y="4470480"/>
            <a:ext cx="920750" cy="338554"/>
          </a:xfrm>
          <a:prstGeom prst="rect">
            <a:avLst/>
          </a:prstGeom>
          <a:noFill/>
        </p:spPr>
        <p:txBody>
          <a:bodyPr>
            <a:spAutoFit/>
          </a:bodyPr>
          <a:lstStyle/>
          <a:p>
            <a:pPr eaLnBrk="0" fontAlgn="base" hangingPunct="0">
              <a:spcBef>
                <a:spcPct val="0"/>
              </a:spcBef>
              <a:spcAft>
                <a:spcPct val="0"/>
              </a:spcAft>
              <a:defRPr/>
            </a:pPr>
            <a:r>
              <a:rPr lang="en-US" sz="1600" b="1">
                <a:solidFill>
                  <a:srgbClr val="E2FFCA">
                    <a:lumMod val="25000"/>
                  </a:srgbClr>
                </a:solidFill>
                <a:latin typeface="Roboto" panose="02000000000000000000" pitchFamily="2" charset="0"/>
                <a:ea typeface="Roboto" panose="02000000000000000000" pitchFamily="2" charset="0"/>
                <a:cs typeface="Roboto" panose="02000000000000000000" pitchFamily="2" charset="0"/>
              </a:rPr>
              <a:t>Light</a:t>
            </a:r>
          </a:p>
        </p:txBody>
      </p:sp>
      <p:sp>
        <p:nvSpPr>
          <p:cNvPr id="35847" name="Right Brace 2">
            <a:extLst>
              <a:ext uri="{C183D7F6-B498-43B3-948B-1728B52AA6E4}">
                <adec:decorative xmlns:adec="http://schemas.microsoft.com/office/drawing/2017/decorative" val="1"/>
              </a:ext>
            </a:extLst>
          </p:cNvPr>
          <p:cNvSpPr>
            <a:spLocks/>
          </p:cNvSpPr>
          <p:nvPr/>
        </p:nvSpPr>
        <p:spPr bwMode="auto">
          <a:xfrm rot="10800000">
            <a:off x="1986563" y="3743461"/>
            <a:ext cx="303212" cy="351651"/>
          </a:xfrm>
          <a:prstGeom prst="rightBrace">
            <a:avLst>
              <a:gd name="adj1" fmla="val 8369"/>
              <a:gd name="adj2" fmla="val 50000"/>
            </a:avLst>
          </a:prstGeom>
          <a:noFill/>
          <a:ln w="38100">
            <a:solidFill>
              <a:srgbClr val="FFAA29"/>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eaLnBrk="0" fontAlgn="base" hangingPunct="0">
              <a:spcBef>
                <a:spcPct val="0"/>
              </a:spcBef>
              <a:spcAft>
                <a:spcPct val="0"/>
              </a:spcAft>
              <a:buNone/>
              <a:defRPr/>
            </a:pPr>
            <a:endParaRPr lang="en-US" altLang="en-US" sz="1600" b="1">
              <a:solidFill>
                <a:srgbClr val="0000FF"/>
              </a:solidFill>
              <a:latin typeface="Tahoma" charset="0"/>
              <a:ea typeface="ＭＳ Ｐゴシック" charset="-128"/>
              <a:cs typeface="MS PGothic" charset="-128"/>
            </a:endParaRPr>
          </a:p>
        </p:txBody>
      </p:sp>
      <p:sp>
        <p:nvSpPr>
          <p:cNvPr id="35851" name="TextBox 2">
            <a:extLst>
              <a:ext uri="{C183D7F6-B498-43B3-948B-1728B52AA6E4}">
                <adec:decorative xmlns:adec="http://schemas.microsoft.com/office/drawing/2017/decorative" val="1"/>
              </a:ext>
            </a:extLst>
          </p:cNvPr>
          <p:cNvSpPr txBox="1">
            <a:spLocks noChangeArrowheads="1"/>
          </p:cNvSpPr>
          <p:nvPr/>
        </p:nvSpPr>
        <p:spPr bwMode="auto">
          <a:xfrm>
            <a:off x="1055888" y="3752930"/>
            <a:ext cx="1236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eaLnBrk="0" fontAlgn="base" hangingPunct="0">
              <a:spcBef>
                <a:spcPct val="0"/>
              </a:spcBef>
              <a:spcAft>
                <a:spcPct val="0"/>
              </a:spcAft>
              <a:buNone/>
              <a:defRPr/>
            </a:pPr>
            <a:r>
              <a:rPr lang="en-US" altLang="en-US" sz="1600" b="1">
                <a:solidFill>
                  <a:srgbClr val="FFAA29"/>
                </a:solidFill>
                <a:latin typeface="Roboto" panose="02000000000000000000" pitchFamily="2" charset="0"/>
                <a:ea typeface="Roboto" panose="02000000000000000000" pitchFamily="2" charset="0"/>
                <a:cs typeface="Roboto" panose="02000000000000000000" pitchFamily="2" charset="0"/>
              </a:rPr>
              <a:t>Moderate</a:t>
            </a:r>
          </a:p>
        </p:txBody>
      </p:sp>
      <p:sp>
        <p:nvSpPr>
          <p:cNvPr id="35848" name="Right Brace 3">
            <a:extLst>
              <a:ext uri="{C183D7F6-B498-43B3-948B-1728B52AA6E4}">
                <adec:decorative xmlns:adec="http://schemas.microsoft.com/office/drawing/2017/decorative" val="1"/>
              </a:ext>
            </a:extLst>
          </p:cNvPr>
          <p:cNvSpPr>
            <a:spLocks/>
          </p:cNvSpPr>
          <p:nvPr/>
        </p:nvSpPr>
        <p:spPr bwMode="auto">
          <a:xfrm rot="10800000">
            <a:off x="1991326" y="3342618"/>
            <a:ext cx="303213" cy="351651"/>
          </a:xfrm>
          <a:prstGeom prst="rightBrace">
            <a:avLst>
              <a:gd name="adj1" fmla="val 8333"/>
              <a:gd name="adj2" fmla="val 50000"/>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eaLnBrk="0" fontAlgn="base" hangingPunct="0">
              <a:spcBef>
                <a:spcPct val="0"/>
              </a:spcBef>
              <a:spcAft>
                <a:spcPct val="0"/>
              </a:spcAft>
              <a:buNone/>
              <a:defRPr/>
            </a:pPr>
            <a:endParaRPr lang="en-US" altLang="en-US" sz="1600" b="1">
              <a:solidFill>
                <a:srgbClr val="0000FF"/>
              </a:solidFill>
              <a:latin typeface="Tahoma" charset="0"/>
              <a:ea typeface="ＭＳ Ｐゴシック" charset="-128"/>
              <a:cs typeface="MS PGothic" charset="-128"/>
            </a:endParaRPr>
          </a:p>
        </p:txBody>
      </p:sp>
      <p:sp>
        <p:nvSpPr>
          <p:cNvPr id="35852" name="TextBox 3">
            <a:extLst>
              <a:ext uri="{C183D7F6-B498-43B3-948B-1728B52AA6E4}">
                <adec:decorative xmlns:adec="http://schemas.microsoft.com/office/drawing/2017/decorative" val="1"/>
              </a:ext>
            </a:extLst>
          </p:cNvPr>
          <p:cNvSpPr txBox="1">
            <a:spLocks noChangeArrowheads="1"/>
          </p:cNvSpPr>
          <p:nvPr/>
        </p:nvSpPr>
        <p:spPr bwMode="auto">
          <a:xfrm>
            <a:off x="1295800" y="3357642"/>
            <a:ext cx="920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eaLnBrk="0" fontAlgn="base" hangingPunct="0">
              <a:spcBef>
                <a:spcPct val="0"/>
              </a:spcBef>
              <a:spcAft>
                <a:spcPct val="0"/>
              </a:spcAft>
              <a:buNone/>
              <a:defRPr/>
            </a:pPr>
            <a:r>
              <a:rPr lang="en-US" altLang="en-US" sz="1600" b="1">
                <a:solidFill>
                  <a:srgbClr val="FF0000"/>
                </a:solidFill>
                <a:latin typeface="Roboto" panose="02000000000000000000" pitchFamily="2" charset="0"/>
                <a:ea typeface="Roboto" panose="02000000000000000000" pitchFamily="2" charset="0"/>
                <a:cs typeface="Roboto" panose="02000000000000000000" pitchFamily="2" charset="0"/>
              </a:rPr>
              <a:t>Heavy</a:t>
            </a:r>
            <a:endParaRPr lang="en-US" altLang="en-US" sz="1400" b="1">
              <a:solidFill>
                <a:srgbClr val="FF0000"/>
              </a:solidFill>
              <a:latin typeface="Roboto" panose="02000000000000000000" pitchFamily="2" charset="0"/>
              <a:ea typeface="Roboto" panose="02000000000000000000" pitchFamily="2" charset="0"/>
              <a:cs typeface="Roboto" panose="02000000000000000000" pitchFamily="2" charset="0"/>
            </a:endParaRPr>
          </a:p>
        </p:txBody>
      </p:sp>
      <p:sp>
        <p:nvSpPr>
          <p:cNvPr id="35849" name="Right Brace 4">
            <a:extLst>
              <a:ext uri="{C183D7F6-B498-43B3-948B-1728B52AA6E4}">
                <adec:decorative xmlns:adec="http://schemas.microsoft.com/office/drawing/2017/decorative" val="1"/>
              </a:ext>
            </a:extLst>
          </p:cNvPr>
          <p:cNvSpPr>
            <a:spLocks/>
          </p:cNvSpPr>
          <p:nvPr/>
        </p:nvSpPr>
        <p:spPr bwMode="auto">
          <a:xfrm rot="10800000">
            <a:off x="1986563" y="2936906"/>
            <a:ext cx="303212" cy="351651"/>
          </a:xfrm>
          <a:prstGeom prst="rightBrace">
            <a:avLst>
              <a:gd name="adj1" fmla="val 8339"/>
              <a:gd name="adj2" fmla="val 50000"/>
            </a:avLst>
          </a:prstGeom>
          <a:noFill/>
          <a:ln w="38100">
            <a:solidFill>
              <a:srgbClr val="660066"/>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eaLnBrk="0" fontAlgn="base" hangingPunct="0">
              <a:spcBef>
                <a:spcPct val="0"/>
              </a:spcBef>
              <a:spcAft>
                <a:spcPct val="0"/>
              </a:spcAft>
              <a:buNone/>
              <a:defRPr/>
            </a:pPr>
            <a:endParaRPr lang="en-US" altLang="en-US" sz="1600" b="1">
              <a:solidFill>
                <a:srgbClr val="0000FF"/>
              </a:solidFill>
              <a:latin typeface="Tahoma" charset="0"/>
              <a:ea typeface="ＭＳ Ｐゴシック" charset="-128"/>
              <a:cs typeface="MS PGothic" charset="-128"/>
            </a:endParaRPr>
          </a:p>
        </p:txBody>
      </p:sp>
      <p:sp>
        <p:nvSpPr>
          <p:cNvPr id="35853" name="TextBox 4">
            <a:extLst>
              <a:ext uri="{C183D7F6-B498-43B3-948B-1728B52AA6E4}">
                <adec:decorative xmlns:adec="http://schemas.microsoft.com/office/drawing/2017/decorative" val="1"/>
              </a:ext>
            </a:extLst>
          </p:cNvPr>
          <p:cNvSpPr txBox="1">
            <a:spLocks noChangeArrowheads="1"/>
          </p:cNvSpPr>
          <p:nvPr/>
        </p:nvSpPr>
        <p:spPr bwMode="auto">
          <a:xfrm>
            <a:off x="1372001" y="2970815"/>
            <a:ext cx="919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eaLnBrk="0" fontAlgn="base" hangingPunct="0">
              <a:spcBef>
                <a:spcPct val="0"/>
              </a:spcBef>
              <a:spcAft>
                <a:spcPct val="0"/>
              </a:spcAft>
              <a:buNone/>
              <a:defRPr/>
            </a:pPr>
            <a:r>
              <a:rPr lang="en-US" altLang="en-US" sz="1600" b="1">
                <a:solidFill>
                  <a:srgbClr val="660066"/>
                </a:solidFill>
                <a:latin typeface="Roboto" panose="02000000000000000000" pitchFamily="2" charset="0"/>
                <a:ea typeface="Roboto" panose="02000000000000000000" pitchFamily="2" charset="0"/>
                <a:cs typeface="Roboto" panose="02000000000000000000" pitchFamily="2" charset="0"/>
              </a:rPr>
              <a:t>Hail</a:t>
            </a:r>
          </a:p>
        </p:txBody>
      </p:sp>
      <p:cxnSp>
        <p:nvCxnSpPr>
          <p:cNvPr id="27" name="Straight Arrow Connector 1">
            <a:extLst>
              <a:ext uri="{C183D7F6-B498-43B3-948B-1728B52AA6E4}">
                <adec:decorative xmlns:adec="http://schemas.microsoft.com/office/drawing/2017/decorative" val="1"/>
              </a:ext>
            </a:extLst>
          </p:cNvPr>
          <p:cNvCxnSpPr/>
          <p:nvPr/>
        </p:nvCxnSpPr>
        <p:spPr bwMode="auto">
          <a:xfrm>
            <a:off x="3316888" y="5142455"/>
            <a:ext cx="0" cy="1204912"/>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35854" name="TextBox 5">
            <a:extLst>
              <a:ext uri="{C183D7F6-B498-43B3-948B-1728B52AA6E4}">
                <adec:decorative xmlns:adec="http://schemas.microsoft.com/office/drawing/2017/decorative" val="1"/>
              </a:ext>
            </a:extLst>
          </p:cNvPr>
          <p:cNvSpPr txBox="1">
            <a:spLocks noChangeArrowheads="1"/>
          </p:cNvSpPr>
          <p:nvPr/>
        </p:nvSpPr>
        <p:spPr bwMode="auto">
          <a:xfrm>
            <a:off x="3147505" y="4604890"/>
            <a:ext cx="151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eaLnBrk="0" fontAlgn="base" hangingPunct="0">
              <a:spcBef>
                <a:spcPct val="0"/>
              </a:spcBef>
              <a:spcAft>
                <a:spcPct val="0"/>
              </a:spcAft>
              <a:buNone/>
              <a:defRPr/>
            </a:pPr>
            <a:r>
              <a:rPr lang="en-US" altLang="en-US" sz="1400" b="1">
                <a:solidFill>
                  <a:srgbClr val="000000"/>
                </a:solidFill>
                <a:latin typeface="Roboto" panose="02000000000000000000" pitchFamily="2" charset="0"/>
                <a:ea typeface="Roboto" panose="02000000000000000000" pitchFamily="2" charset="0"/>
                <a:cs typeface="Roboto" panose="02000000000000000000" pitchFamily="2" charset="0"/>
              </a:rPr>
              <a:t>Non-precipitating</a:t>
            </a:r>
            <a:endParaRPr lang="en-US" altLang="en-US" sz="1200" b="1">
              <a:solidFill>
                <a:srgbClr val="000000"/>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radar reflectivity image showing an intense squall line approaching the Vance radar site in Northwest Oklahoma. ">
            <a:extLst>
              <a:ext uri="{FF2B5EF4-FFF2-40B4-BE49-F238E27FC236}">
                <a16:creationId xmlns:a16="http://schemas.microsoft.com/office/drawing/2014/main" id="{3B56A4EB-DA8E-1DDE-C5D4-00312E999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470" y="2156992"/>
            <a:ext cx="5503530" cy="4290251"/>
          </a:xfrm>
          <a:prstGeom prst="rect">
            <a:avLst/>
          </a:prstGeom>
          <a:ln>
            <a:noFill/>
          </a:ln>
          <a:effectLst>
            <a:outerShdw blurRad="292100" dist="139700" dir="2700000" algn="tl" rotWithShape="0">
              <a:srgbClr val="333333">
                <a:alpha val="65000"/>
              </a:srgbClr>
            </a:outerShdw>
          </a:effectLst>
        </p:spPr>
      </p:pic>
      <p:cxnSp>
        <p:nvCxnSpPr>
          <p:cNvPr id="11" name="Straight Arrow Connector 2">
            <a:extLst>
              <a:ext uri="{FF2B5EF4-FFF2-40B4-BE49-F238E27FC236}">
                <a16:creationId xmlns:a16="http://schemas.microsoft.com/office/drawing/2014/main" id="{3CBE7E73-09EB-E442-DBC6-3C6E97B1E4CA}"/>
              </a:ext>
              <a:ext uri="{C183D7F6-B498-43B3-948B-1728B52AA6E4}">
                <adec:decorative xmlns:adec="http://schemas.microsoft.com/office/drawing/2017/decorative" val="1"/>
              </a:ext>
            </a:extLst>
          </p:cNvPr>
          <p:cNvCxnSpPr>
            <a:cxnSpLocks noChangeShapeType="1"/>
          </p:cNvCxnSpPr>
          <p:nvPr/>
        </p:nvCxnSpPr>
        <p:spPr bwMode="auto">
          <a:xfrm flipH="1" flipV="1">
            <a:off x="7000738" y="4886767"/>
            <a:ext cx="704850" cy="741363"/>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2" name="TextBox 6">
            <a:extLst>
              <a:ext uri="{FF2B5EF4-FFF2-40B4-BE49-F238E27FC236}">
                <a16:creationId xmlns:a16="http://schemas.microsoft.com/office/drawing/2014/main" id="{7AEA0191-82E8-400C-B83D-F3B0C7EF6640}"/>
              </a:ext>
              <a:ext uri="{C183D7F6-B498-43B3-948B-1728B52AA6E4}">
                <adec:decorative xmlns:adec="http://schemas.microsoft.com/office/drawing/2017/decorative" val="1"/>
              </a:ext>
            </a:extLst>
          </p:cNvPr>
          <p:cNvSpPr txBox="1">
            <a:spLocks noChangeArrowheads="1"/>
          </p:cNvSpPr>
          <p:nvPr/>
        </p:nvSpPr>
        <p:spPr bwMode="auto">
          <a:xfrm>
            <a:off x="6960866" y="5700236"/>
            <a:ext cx="1614488" cy="40011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dirty="0">
                <a:solidFill>
                  <a:srgbClr val="000000"/>
                </a:solidFill>
                <a:latin typeface="Roboto" panose="02000000000000000000" pitchFamily="2" charset="0"/>
                <a:ea typeface="Roboto" panose="02000000000000000000" pitchFamily="2" charset="0"/>
                <a:cs typeface="Roboto" panose="02000000000000000000" pitchFamily="2" charset="0"/>
              </a:rPr>
              <a:t>Very intense</a:t>
            </a:r>
          </a:p>
        </p:txBody>
      </p:sp>
      <p:cxnSp>
        <p:nvCxnSpPr>
          <p:cNvPr id="13" name="Straight Arrow Connector 3">
            <a:extLst>
              <a:ext uri="{FF2B5EF4-FFF2-40B4-BE49-F238E27FC236}">
                <a16:creationId xmlns:a16="http://schemas.microsoft.com/office/drawing/2014/main" id="{8EFC8E2B-FA54-3AAC-106A-573F8BAFD849}"/>
              </a:ext>
              <a:ext uri="{C183D7F6-B498-43B3-948B-1728B52AA6E4}">
                <adec:decorative xmlns:adec="http://schemas.microsoft.com/office/drawing/2017/decorative" val="1"/>
              </a:ext>
            </a:extLst>
          </p:cNvPr>
          <p:cNvCxnSpPr>
            <a:cxnSpLocks noChangeShapeType="1"/>
          </p:cNvCxnSpPr>
          <p:nvPr/>
        </p:nvCxnSpPr>
        <p:spPr bwMode="auto">
          <a:xfrm flipH="1">
            <a:off x="6376852" y="2827535"/>
            <a:ext cx="1109201" cy="216488"/>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4" name="TextBox 7">
            <a:extLst>
              <a:ext uri="{FF2B5EF4-FFF2-40B4-BE49-F238E27FC236}">
                <a16:creationId xmlns:a16="http://schemas.microsoft.com/office/drawing/2014/main" id="{3D6501C4-94CB-A728-C573-46AF112ADC5C}"/>
              </a:ext>
            </a:extLst>
          </p:cNvPr>
          <p:cNvSpPr txBox="1">
            <a:spLocks noChangeArrowheads="1"/>
          </p:cNvSpPr>
          <p:nvPr/>
        </p:nvSpPr>
        <p:spPr bwMode="auto">
          <a:xfrm>
            <a:off x="7662564" y="2607228"/>
            <a:ext cx="2012378" cy="40011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dirty="0">
                <a:solidFill>
                  <a:srgbClr val="000000"/>
                </a:solidFill>
                <a:latin typeface="Roboto" panose="02000000000000000000" pitchFamily="2" charset="0"/>
                <a:ea typeface="Roboto" panose="02000000000000000000" pitchFamily="2" charset="0"/>
                <a:cs typeface="Roboto" panose="02000000000000000000" pitchFamily="2" charset="0"/>
              </a:rPr>
              <a:t>Less intense</a:t>
            </a:r>
          </a:p>
        </p:txBody>
      </p:sp>
      <p:cxnSp>
        <p:nvCxnSpPr>
          <p:cNvPr id="17" name="Straight Arrow Connector 4">
            <a:extLst>
              <a:ext uri="{FF2B5EF4-FFF2-40B4-BE49-F238E27FC236}">
                <a16:creationId xmlns:a16="http://schemas.microsoft.com/office/drawing/2014/main" id="{6E5E3740-9836-B589-A849-E9C82AF992A8}"/>
              </a:ext>
              <a:ext uri="{C183D7F6-B498-43B3-948B-1728B52AA6E4}">
                <adec:decorative xmlns:adec="http://schemas.microsoft.com/office/drawing/2017/decorative" val="1"/>
              </a:ext>
            </a:extLst>
          </p:cNvPr>
          <p:cNvCxnSpPr>
            <a:cxnSpLocks noChangeShapeType="1"/>
          </p:cNvCxnSpPr>
          <p:nvPr/>
        </p:nvCxnSpPr>
        <p:spPr bwMode="auto">
          <a:xfrm flipH="1">
            <a:off x="8557260" y="4140985"/>
            <a:ext cx="368300" cy="555625"/>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8" name="TextBox 8">
            <a:extLst>
              <a:ext uri="{FF2B5EF4-FFF2-40B4-BE49-F238E27FC236}">
                <a16:creationId xmlns:a16="http://schemas.microsoft.com/office/drawing/2014/main" id="{3C4CB20E-A148-84B5-DD74-F6D580E5DC2F}"/>
              </a:ext>
              <a:ext uri="{C183D7F6-B498-43B3-948B-1728B52AA6E4}">
                <adec:decorative xmlns:adec="http://schemas.microsoft.com/office/drawing/2017/decorative" val="1"/>
              </a:ext>
            </a:extLst>
          </p:cNvPr>
          <p:cNvSpPr txBox="1">
            <a:spLocks noChangeArrowheads="1"/>
          </p:cNvSpPr>
          <p:nvPr/>
        </p:nvSpPr>
        <p:spPr bwMode="auto">
          <a:xfrm>
            <a:off x="7662564" y="3381497"/>
            <a:ext cx="2420446" cy="707886"/>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dirty="0">
                <a:solidFill>
                  <a:srgbClr val="000000"/>
                </a:solidFill>
                <a:latin typeface="Roboto" panose="02000000000000000000" pitchFamily="2" charset="0"/>
                <a:ea typeface="Roboto" panose="02000000000000000000" pitchFamily="2" charset="0"/>
                <a:cs typeface="Roboto" panose="02000000000000000000" pitchFamily="2" charset="0"/>
              </a:rPr>
              <a:t>Even less intense (non-precipitating)</a:t>
            </a:r>
          </a:p>
        </p:txBody>
      </p:sp>
    </p:spTree>
    <p:custDataLst>
      <p:tags r:id="rId1"/>
    </p:custDataLst>
    <p:extLst>
      <p:ext uri="{BB962C8B-B14F-4D97-AF65-F5344CB8AC3E}">
        <p14:creationId xmlns:p14="http://schemas.microsoft.com/office/powerpoint/2010/main" val="329272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noChangeArrowheads="1"/>
          </p:cNvSpPr>
          <p:nvPr>
            <p:ph type="title"/>
          </p:nvPr>
        </p:nvSpPr>
        <p:spPr>
          <a:xfrm>
            <a:off x="0" y="13855"/>
            <a:ext cx="12192000" cy="1325880"/>
          </a:xfrm>
        </p:spPr>
        <p:txBody>
          <a:bodyPr>
            <a:normAutofit/>
          </a:bodyPr>
          <a:lstStyle/>
          <a:p>
            <a:pPr algn="ctr"/>
            <a:r>
              <a:rPr lang="en-US" altLang="en-US" sz="4000" b="1" dirty="0">
                <a:ea typeface="MS PGothic" charset="-128"/>
              </a:rPr>
              <a:t>Fundamental Measurement #3: Velocity</a:t>
            </a:r>
          </a:p>
        </p:txBody>
      </p:sp>
      <p:sp>
        <p:nvSpPr>
          <p:cNvPr id="36866" name="Rectangle 1"/>
          <p:cNvSpPr>
            <a:spLocks noGrp="1" noChangeArrowheads="1"/>
          </p:cNvSpPr>
          <p:nvPr>
            <p:ph idx="1"/>
          </p:nvPr>
        </p:nvSpPr>
        <p:spPr>
          <a:xfrm>
            <a:off x="838200" y="1257300"/>
            <a:ext cx="10515600" cy="1426523"/>
          </a:xfrm>
        </p:spPr>
        <p:txBody>
          <a:bodyPr/>
          <a:lstStyle/>
          <a:p>
            <a:r>
              <a:rPr lang="en-US" altLang="en-US" b="1">
                <a:ea typeface="MS PGothic" charset="-128"/>
              </a:rPr>
              <a:t>Doppler Effect:</a:t>
            </a:r>
          </a:p>
          <a:p>
            <a:pPr lvl="1">
              <a:lnSpc>
                <a:spcPct val="100000"/>
              </a:lnSpc>
            </a:pPr>
            <a:r>
              <a:rPr lang="en-US" altLang="en-US">
                <a:ea typeface="MS PGothic" charset="-128"/>
              </a:rPr>
              <a:t>A change in frequency when the observer and the energy source are in motion relative to each other</a:t>
            </a:r>
          </a:p>
        </p:txBody>
      </p:sp>
      <p:graphicFrame>
        <p:nvGraphicFramePr>
          <p:cNvPr id="230233" name="Table 1" descr="A 4 by 4 table providing examples of the doppler effect. The headers for the 4 columns include Situation, Observer, Energey Source, and Frequency Change. The first row down, from left to right, has the words NASCAR, microphone, stock car, and change in pitch. The second row down, from left to right, has the words live by train tracks, ear, locomotive whistle, and change in pitch. The final, from left to right, has the words particles in wind, radar beam, radar targets, and changed in received wavelength."/>
          <p:cNvGraphicFramePr>
            <a:graphicFrameLocks noGrp="1"/>
          </p:cNvGraphicFramePr>
          <p:nvPr>
            <p:extLst>
              <p:ext uri="{D42A27DB-BD31-4B8C-83A1-F6EECF244321}">
                <p14:modId xmlns:p14="http://schemas.microsoft.com/office/powerpoint/2010/main" val="4123877436"/>
              </p:ext>
            </p:extLst>
          </p:nvPr>
        </p:nvGraphicFramePr>
        <p:xfrm>
          <a:off x="838200" y="2790701"/>
          <a:ext cx="10515600" cy="3154488"/>
        </p:xfrm>
        <a:graphic>
          <a:graphicData uri="http://schemas.openxmlformats.org/drawingml/2006/table">
            <a:tbl>
              <a:tblPr firstRow="1"/>
              <a:tblGrid>
                <a:gridCol w="2776049">
                  <a:extLst>
                    <a:ext uri="{9D8B030D-6E8A-4147-A177-3AD203B41FA5}">
                      <a16:colId xmlns:a16="http://schemas.microsoft.com/office/drawing/2014/main" val="20000"/>
                    </a:ext>
                  </a:extLst>
                </a:gridCol>
                <a:gridCol w="2088994">
                  <a:extLst>
                    <a:ext uri="{9D8B030D-6E8A-4147-A177-3AD203B41FA5}">
                      <a16:colId xmlns:a16="http://schemas.microsoft.com/office/drawing/2014/main" val="20001"/>
                    </a:ext>
                  </a:extLst>
                </a:gridCol>
                <a:gridCol w="2791032">
                  <a:extLst>
                    <a:ext uri="{9D8B030D-6E8A-4147-A177-3AD203B41FA5}">
                      <a16:colId xmlns:a16="http://schemas.microsoft.com/office/drawing/2014/main" val="20002"/>
                    </a:ext>
                  </a:extLst>
                </a:gridCol>
                <a:gridCol w="2859525">
                  <a:extLst>
                    <a:ext uri="{9D8B030D-6E8A-4147-A177-3AD203B41FA5}">
                      <a16:colId xmlns:a16="http://schemas.microsoft.com/office/drawing/2014/main" val="20003"/>
                    </a:ext>
                  </a:extLst>
                </a:gridCol>
              </a:tblGrid>
              <a:tr h="734994">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Situation</a:t>
                      </a:r>
                      <a:endParaRPr kumimoji="0" lang="en-US" altLang="en-US" sz="2000" b="1"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Observer</a:t>
                      </a:r>
                      <a:endParaRPr kumimoji="0" lang="en-US" altLang="en-US" sz="2000" b="1"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Energy Source</a:t>
                      </a:r>
                      <a:endParaRPr kumimoji="0" lang="en-US" altLang="en-US" sz="2000" b="1"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Frequency Change</a:t>
                      </a:r>
                      <a:endParaRPr kumimoji="0" lang="en-US" altLang="en-US" sz="2000" b="1"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0"/>
                  </a:ext>
                </a:extLst>
              </a:tr>
              <a:tr h="731668">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NASCAR</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Microphone</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Stock car</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Change in pitch</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30006">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Live by train tracks</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Ear</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Locomotive whistle</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Change in pitch</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57820">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Particles in wind</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Radar beam</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Radar targets</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600">
                          <a:solidFill>
                            <a:schemeClr val="bg2"/>
                          </a:solidFill>
                          <a:latin typeface="Arial" charset="0"/>
                          <a:ea typeface="MS PGothic" charset="-128"/>
                          <a:cs typeface="Arial" charset="0"/>
                        </a:defRPr>
                      </a:lvl1pPr>
                      <a:lvl2pPr marL="742950" indent="-285750">
                        <a:spcBef>
                          <a:spcPct val="20000"/>
                        </a:spcBef>
                        <a:defRPr sz="2000">
                          <a:solidFill>
                            <a:schemeClr val="bg2"/>
                          </a:solidFill>
                          <a:latin typeface="Arial" charset="0"/>
                          <a:ea typeface="MS PGothic" charset="-128"/>
                          <a:cs typeface="Arial" charset="0"/>
                        </a:defRPr>
                      </a:lvl2pPr>
                      <a:lvl3pPr marL="1143000" indent="-228600">
                        <a:spcBef>
                          <a:spcPct val="20000"/>
                        </a:spcBef>
                        <a:defRPr>
                          <a:solidFill>
                            <a:schemeClr val="bg2"/>
                          </a:solidFill>
                          <a:latin typeface="Arial" charset="0"/>
                          <a:ea typeface="MS PGothic" charset="-128"/>
                          <a:cs typeface="Arial" charset="0"/>
                        </a:defRPr>
                      </a:lvl3pPr>
                      <a:lvl4pPr marL="1600200" indent="-228600">
                        <a:spcBef>
                          <a:spcPct val="20000"/>
                        </a:spcBef>
                        <a:defRPr sz="1400">
                          <a:solidFill>
                            <a:schemeClr val="bg2"/>
                          </a:solidFill>
                          <a:latin typeface="Arial" charset="0"/>
                          <a:ea typeface="MS PGothic" charset="-128"/>
                          <a:cs typeface="Arial" charset="0"/>
                        </a:defRPr>
                      </a:lvl4pPr>
                      <a:lvl5pPr marL="2057400" indent="-228600">
                        <a:spcBef>
                          <a:spcPct val="20000"/>
                        </a:spcBef>
                        <a:defRPr sz="1200">
                          <a:solidFill>
                            <a:schemeClr val="bg2"/>
                          </a:solidFill>
                          <a:latin typeface="Arial" charset="0"/>
                          <a:ea typeface="MS PGothic" charset="-128"/>
                          <a:cs typeface="Arial" charset="0"/>
                        </a:defRPr>
                      </a:lvl5pPr>
                      <a:lvl6pPr marL="2514600" indent="-228600" eaLnBrk="0" fontAlgn="base" hangingPunct="0">
                        <a:spcBef>
                          <a:spcPct val="20000"/>
                        </a:spcBef>
                        <a:spcAft>
                          <a:spcPct val="0"/>
                        </a:spcAft>
                        <a:defRPr sz="1200">
                          <a:solidFill>
                            <a:schemeClr val="bg2"/>
                          </a:solidFill>
                          <a:latin typeface="Arial" charset="0"/>
                          <a:ea typeface="MS PGothic" charset="-128"/>
                          <a:cs typeface="Arial" charset="0"/>
                        </a:defRPr>
                      </a:lvl6pPr>
                      <a:lvl7pPr marL="2971800" indent="-228600" eaLnBrk="0" fontAlgn="base" hangingPunct="0">
                        <a:spcBef>
                          <a:spcPct val="20000"/>
                        </a:spcBef>
                        <a:spcAft>
                          <a:spcPct val="0"/>
                        </a:spcAft>
                        <a:defRPr sz="1200">
                          <a:solidFill>
                            <a:schemeClr val="bg2"/>
                          </a:solidFill>
                          <a:latin typeface="Arial" charset="0"/>
                          <a:ea typeface="MS PGothic" charset="-128"/>
                          <a:cs typeface="Arial" charset="0"/>
                        </a:defRPr>
                      </a:lvl7pPr>
                      <a:lvl8pPr marL="3429000" indent="-228600" eaLnBrk="0" fontAlgn="base" hangingPunct="0">
                        <a:spcBef>
                          <a:spcPct val="20000"/>
                        </a:spcBef>
                        <a:spcAft>
                          <a:spcPct val="0"/>
                        </a:spcAft>
                        <a:defRPr sz="1200">
                          <a:solidFill>
                            <a:schemeClr val="bg2"/>
                          </a:solidFill>
                          <a:latin typeface="Arial" charset="0"/>
                          <a:ea typeface="MS PGothic" charset="-128"/>
                          <a:cs typeface="Arial" charset="0"/>
                        </a:defRPr>
                      </a:lvl8pPr>
                      <a:lvl9pPr marL="3886200" indent="-228600" eaLnBrk="0" fontAlgn="base" hangingPunct="0">
                        <a:spcBef>
                          <a:spcPct val="20000"/>
                        </a:spcBef>
                        <a:spcAft>
                          <a:spcPct val="0"/>
                        </a:spcAft>
                        <a:defRPr sz="1200">
                          <a:solidFill>
                            <a:schemeClr val="bg2"/>
                          </a:solidFill>
                          <a:latin typeface="Arial" charset="0"/>
                          <a:ea typeface="MS PGothic" charset="-128"/>
                          <a:cs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rgbClr val="000000"/>
                          </a:solidFill>
                          <a:effectLst/>
                          <a:latin typeface="Roboto" panose="02000000000000000000" pitchFamily="2" charset="0"/>
                          <a:ea typeface="Roboto" panose="02000000000000000000" pitchFamily="2" charset="0"/>
                          <a:cs typeface="Roboto" panose="02000000000000000000" pitchFamily="2" charset="0"/>
                        </a:rPr>
                        <a:t>Change in received wavelength</a:t>
                      </a:r>
                      <a:endParaRPr kumimoji="0" lang="en-US" altLang="en-US" sz="1800" b="0" i="0" u="none" strike="noStrike" cap="none" normalizeH="0" baseline="0">
                        <a:ln>
                          <a:noFill/>
                        </a:ln>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57525080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noChangeArrowheads="1"/>
          </p:cNvSpPr>
          <p:nvPr>
            <p:ph type="title"/>
          </p:nvPr>
        </p:nvSpPr>
        <p:spPr>
          <a:xfrm>
            <a:off x="1524000" y="14157"/>
            <a:ext cx="9144000" cy="960120"/>
          </a:xfrm>
        </p:spPr>
        <p:txBody>
          <a:bodyPr>
            <a:normAutofit/>
          </a:bodyPr>
          <a:lstStyle/>
          <a:p>
            <a:pPr algn="ctr"/>
            <a:r>
              <a:rPr lang="en-US" altLang="en-US" sz="4000" b="1" dirty="0">
                <a:ea typeface="MS PGothic" charset="-128"/>
              </a:rPr>
              <a:t>What the Reds and Greens Mean</a:t>
            </a:r>
            <a:endParaRPr lang="en-US" altLang="en-US" sz="4000" b="1" dirty="0">
              <a:ea typeface="ＭＳ Ｐゴシック" charset="-128"/>
            </a:endParaRPr>
          </a:p>
        </p:txBody>
      </p:sp>
      <p:sp>
        <p:nvSpPr>
          <p:cNvPr id="21" name="Rectangle 1">
            <a:extLst>
              <a:ext uri="{FF2B5EF4-FFF2-40B4-BE49-F238E27FC236}">
                <a16:creationId xmlns:a16="http://schemas.microsoft.com/office/drawing/2014/main" id="{ED14825B-A350-4CA1-CC11-3CD4CB676734}"/>
              </a:ext>
            </a:extLst>
          </p:cNvPr>
          <p:cNvSpPr txBox="1">
            <a:spLocks noChangeArrowheads="1"/>
          </p:cNvSpPr>
          <p:nvPr/>
        </p:nvSpPr>
        <p:spPr bwMode="auto">
          <a:xfrm>
            <a:off x="838200" y="974278"/>
            <a:ext cx="10515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bg2"/>
                </a:solidFill>
                <a:latin typeface="Calibri" charset="0"/>
                <a:ea typeface="MS PGothic" pitchFamily="34" charset="-128"/>
                <a:cs typeface="Calibri" charset="0"/>
              </a:defRPr>
            </a:lvl1pPr>
            <a:lvl2pPr marL="742950" indent="-285750" algn="l" rtl="0" eaLnBrk="0" fontAlgn="base" hangingPunct="0">
              <a:spcBef>
                <a:spcPct val="20000"/>
              </a:spcBef>
              <a:spcAft>
                <a:spcPct val="0"/>
              </a:spcAft>
              <a:buChar char="–"/>
              <a:defRPr sz="2400">
                <a:solidFill>
                  <a:schemeClr val="bg2"/>
                </a:solidFill>
                <a:latin typeface="Calibri" charset="0"/>
                <a:ea typeface="MS PGothic" pitchFamily="34" charset="-128"/>
                <a:cs typeface="Calibri" charset="0"/>
              </a:defRPr>
            </a:lvl2pPr>
            <a:lvl3pPr marL="1143000" indent="-228600" algn="l" rtl="0" eaLnBrk="0" fontAlgn="base" hangingPunct="0">
              <a:spcBef>
                <a:spcPct val="20000"/>
              </a:spcBef>
              <a:spcAft>
                <a:spcPct val="0"/>
              </a:spcAft>
              <a:buChar char="•"/>
              <a:defRPr sz="2000">
                <a:solidFill>
                  <a:schemeClr val="bg2"/>
                </a:solidFill>
                <a:latin typeface="Calibri" charset="0"/>
                <a:ea typeface="MS PGothic" pitchFamily="34" charset="-128"/>
                <a:cs typeface="Calibri" charset="0"/>
              </a:defRPr>
            </a:lvl3pPr>
            <a:lvl4pPr marL="1600200" indent="-228600" algn="l" rtl="0" eaLnBrk="0" fontAlgn="base" hangingPunct="0">
              <a:spcBef>
                <a:spcPct val="20000"/>
              </a:spcBef>
              <a:spcAft>
                <a:spcPct val="0"/>
              </a:spcAft>
              <a:buChar char="–"/>
              <a:defRPr sz="1800">
                <a:solidFill>
                  <a:schemeClr val="bg2"/>
                </a:solidFill>
                <a:latin typeface="Calibri" charset="0"/>
                <a:ea typeface="MS PGothic" pitchFamily="34" charset="-128"/>
                <a:cs typeface="Calibri" charset="0"/>
              </a:defRPr>
            </a:lvl4pPr>
            <a:lvl5pPr marL="2057400" indent="-228600" algn="l" rtl="0" eaLnBrk="0" fontAlgn="base" hangingPunct="0">
              <a:spcBef>
                <a:spcPct val="20000"/>
              </a:spcBef>
              <a:spcAft>
                <a:spcPct val="0"/>
              </a:spcAft>
              <a:buChar char="»"/>
              <a:defRPr sz="1800">
                <a:solidFill>
                  <a:schemeClr val="bg2"/>
                </a:solidFill>
                <a:latin typeface="Calibri" charset="0"/>
                <a:ea typeface="MS PGothic" pitchFamily="34" charset="-128"/>
                <a:cs typeface="Calibri" charset="0"/>
              </a:defRPr>
            </a:lvl5pPr>
            <a:lvl6pPr marL="2514600" indent="-228600" algn="l" rtl="0" eaLnBrk="0" fontAlgn="base" hangingPunct="0">
              <a:spcBef>
                <a:spcPct val="20000"/>
              </a:spcBef>
              <a:spcAft>
                <a:spcPct val="0"/>
              </a:spcAft>
              <a:buChar char="»"/>
              <a:defRPr sz="1800">
                <a:solidFill>
                  <a:schemeClr val="bg2"/>
                </a:solidFill>
                <a:latin typeface="+mn-lt"/>
              </a:defRPr>
            </a:lvl6pPr>
            <a:lvl7pPr marL="2971800" indent="-228600" algn="l" rtl="0" eaLnBrk="0" fontAlgn="base" hangingPunct="0">
              <a:spcBef>
                <a:spcPct val="20000"/>
              </a:spcBef>
              <a:spcAft>
                <a:spcPct val="0"/>
              </a:spcAft>
              <a:buChar char="»"/>
              <a:defRPr sz="1800">
                <a:solidFill>
                  <a:schemeClr val="bg2"/>
                </a:solidFill>
                <a:latin typeface="+mn-lt"/>
              </a:defRPr>
            </a:lvl7pPr>
            <a:lvl8pPr marL="3429000" indent="-228600" algn="l" rtl="0" eaLnBrk="0" fontAlgn="base" hangingPunct="0">
              <a:spcBef>
                <a:spcPct val="20000"/>
              </a:spcBef>
              <a:spcAft>
                <a:spcPct val="0"/>
              </a:spcAft>
              <a:buChar char="»"/>
              <a:defRPr sz="1800">
                <a:solidFill>
                  <a:schemeClr val="bg2"/>
                </a:solidFill>
                <a:latin typeface="+mn-lt"/>
              </a:defRPr>
            </a:lvl8pPr>
            <a:lvl9pPr marL="3886200" indent="-228600" algn="l" rtl="0" eaLnBrk="0" fontAlgn="base" hangingPunct="0">
              <a:spcBef>
                <a:spcPct val="20000"/>
              </a:spcBef>
              <a:spcAft>
                <a:spcPct val="0"/>
              </a:spcAft>
              <a:buChar char="»"/>
              <a:defRPr sz="1800">
                <a:solidFill>
                  <a:schemeClr val="bg2"/>
                </a:solidFill>
                <a:latin typeface="+mn-lt"/>
              </a:defRPr>
            </a:lvl9pPr>
          </a:lstStyle>
          <a:p>
            <a:pPr>
              <a:defRPr/>
            </a:pPr>
            <a:r>
              <a:rPr lang="en-US" kern="0">
                <a:solidFill>
                  <a:srgbClr val="000000"/>
                </a:solidFill>
                <a:latin typeface="Roboto" panose="02000000000000000000" pitchFamily="2" charset="0"/>
                <a:ea typeface="Roboto" panose="02000000000000000000" pitchFamily="2" charset="0"/>
                <a:cs typeface="Roboto" panose="02000000000000000000" pitchFamily="2" charset="0"/>
              </a:rPr>
              <a:t>Velocity shows </a:t>
            </a:r>
            <a:r>
              <a:rPr lang="en-US" b="1" kern="0">
                <a:solidFill>
                  <a:srgbClr val="000000"/>
                </a:solidFill>
                <a:latin typeface="Roboto" panose="02000000000000000000" pitchFamily="2" charset="0"/>
                <a:ea typeface="Roboto" panose="02000000000000000000" pitchFamily="2" charset="0"/>
                <a:cs typeface="Roboto" panose="02000000000000000000" pitchFamily="2" charset="0"/>
              </a:rPr>
              <a:t>motion </a:t>
            </a:r>
            <a:r>
              <a:rPr lang="en-US" b="1" kern="0">
                <a:solidFill>
                  <a:srgbClr val="CCFF99">
                    <a:lumMod val="50000"/>
                  </a:srgbClr>
                </a:solidFill>
                <a:latin typeface="Roboto" panose="02000000000000000000" pitchFamily="2" charset="0"/>
                <a:ea typeface="Roboto" panose="02000000000000000000" pitchFamily="2" charset="0"/>
                <a:cs typeface="Roboto" panose="02000000000000000000" pitchFamily="2" charset="0"/>
              </a:rPr>
              <a:t>toward</a:t>
            </a:r>
            <a:r>
              <a:rPr lang="en-US" b="1" kern="0">
                <a:solidFill>
                  <a:srgbClr val="000000"/>
                </a:solidFill>
                <a:latin typeface="Roboto" panose="02000000000000000000" pitchFamily="2" charset="0"/>
                <a:ea typeface="Roboto" panose="02000000000000000000" pitchFamily="2" charset="0"/>
                <a:cs typeface="Roboto" panose="02000000000000000000" pitchFamily="2" charset="0"/>
              </a:rPr>
              <a:t> and </a:t>
            </a:r>
            <a:r>
              <a:rPr lang="en-US" b="1" kern="0">
                <a:solidFill>
                  <a:srgbClr val="FF0000"/>
                </a:solidFill>
                <a:latin typeface="Roboto" panose="02000000000000000000" pitchFamily="2" charset="0"/>
                <a:ea typeface="Roboto" panose="02000000000000000000" pitchFamily="2" charset="0"/>
                <a:cs typeface="Roboto" panose="02000000000000000000" pitchFamily="2" charset="0"/>
              </a:rPr>
              <a:t>away</a:t>
            </a:r>
            <a:r>
              <a:rPr lang="en-US" b="1" kern="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kern="0">
                <a:solidFill>
                  <a:srgbClr val="000000"/>
                </a:solidFill>
                <a:latin typeface="Roboto" panose="02000000000000000000" pitchFamily="2" charset="0"/>
                <a:ea typeface="Roboto" panose="02000000000000000000" pitchFamily="2" charset="0"/>
                <a:cs typeface="Roboto" panose="02000000000000000000" pitchFamily="2" charset="0"/>
              </a:rPr>
              <a:t>from</a:t>
            </a:r>
            <a:r>
              <a:rPr lang="en-US" b="1" kern="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kern="0">
                <a:solidFill>
                  <a:srgbClr val="000000"/>
                </a:solidFill>
                <a:latin typeface="Roboto" panose="02000000000000000000" pitchFamily="2" charset="0"/>
                <a:ea typeface="Roboto" panose="02000000000000000000" pitchFamily="2" charset="0"/>
                <a:cs typeface="Roboto" panose="02000000000000000000" pitchFamily="2" charset="0"/>
              </a:rPr>
              <a:t>the radar </a:t>
            </a:r>
          </a:p>
        </p:txBody>
      </p:sp>
      <p:pic>
        <p:nvPicPr>
          <p:cNvPr id="2" name="Picture 1" descr="A radar velocity image from the Vance radar in northwest Okahoma. Southeasterly winds are occuring at the location of the radar while a batch of green colors is approaching the radar from the west associated with an approaching squall line.">
            <a:extLst>
              <a:ext uri="{FF2B5EF4-FFF2-40B4-BE49-F238E27FC236}">
                <a16:creationId xmlns:a16="http://schemas.microsoft.com/office/drawing/2014/main" id="{2FE61D2F-81AC-E8E5-058D-825EB8E72A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81034" y="1575368"/>
            <a:ext cx="6629933" cy="5168333"/>
          </a:xfrm>
          <a:prstGeom prst="rect">
            <a:avLst/>
          </a:prstGeom>
          <a:ln>
            <a:noFill/>
          </a:ln>
          <a:effectLst>
            <a:outerShdw blurRad="292100" dist="139700" dir="2700000" algn="tl" rotWithShape="0">
              <a:srgbClr val="333333">
                <a:alpha val="65000"/>
              </a:srgbClr>
            </a:outerShdw>
          </a:effectLst>
        </p:spPr>
      </p:pic>
      <p:cxnSp>
        <p:nvCxnSpPr>
          <p:cNvPr id="16" name="Straight Arrow Connector 1">
            <a:extLst>
              <a:ext uri="{FF2B5EF4-FFF2-40B4-BE49-F238E27FC236}">
                <a16:creationId xmlns:a16="http://schemas.microsoft.com/office/drawing/2014/main" id="{63A72A22-CFB8-79A5-17FE-42B8C027F0FC}"/>
              </a:ext>
              <a:ext uri="{C183D7F6-B498-43B3-948B-1728B52AA6E4}">
                <adec:decorative xmlns:adec="http://schemas.microsoft.com/office/drawing/2017/decorative" val="1"/>
              </a:ext>
            </a:extLst>
          </p:cNvPr>
          <p:cNvCxnSpPr>
            <a:cxnSpLocks noChangeShapeType="1"/>
          </p:cNvCxnSpPr>
          <p:nvPr/>
        </p:nvCxnSpPr>
        <p:spPr bwMode="auto">
          <a:xfrm flipH="1" flipV="1">
            <a:off x="5958217" y="4124086"/>
            <a:ext cx="546100" cy="80963"/>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7" name="TextBox 1">
            <a:extLst>
              <a:ext uri="{FF2B5EF4-FFF2-40B4-BE49-F238E27FC236}">
                <a16:creationId xmlns:a16="http://schemas.microsoft.com/office/drawing/2014/main" id="{AAB1D9C9-AE3C-84BF-014E-DE468C8315FE}"/>
              </a:ext>
              <a:ext uri="{C183D7F6-B498-43B3-948B-1728B52AA6E4}">
                <adec:decorative xmlns:adec="http://schemas.microsoft.com/office/drawing/2017/decorative" val="1"/>
              </a:ext>
            </a:extLst>
          </p:cNvPr>
          <p:cNvSpPr txBox="1">
            <a:spLocks noChangeArrowheads="1"/>
          </p:cNvSpPr>
          <p:nvPr/>
        </p:nvSpPr>
        <p:spPr bwMode="auto">
          <a:xfrm>
            <a:off x="6569405" y="4054235"/>
            <a:ext cx="2159925" cy="40011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dirty="0">
                <a:solidFill>
                  <a:srgbClr val="000000"/>
                </a:solidFill>
                <a:latin typeface="Roboto" panose="02000000000000000000" pitchFamily="2" charset="0"/>
                <a:ea typeface="Roboto" panose="02000000000000000000" pitchFamily="2" charset="0"/>
                <a:cs typeface="Roboto" panose="02000000000000000000" pitchFamily="2" charset="0"/>
              </a:rPr>
              <a:t>Here’s the radar!</a:t>
            </a:r>
          </a:p>
        </p:txBody>
      </p:sp>
      <p:cxnSp>
        <p:nvCxnSpPr>
          <p:cNvPr id="14" name="Straight Arrow Connector 2">
            <a:extLst>
              <a:ext uri="{FF2B5EF4-FFF2-40B4-BE49-F238E27FC236}">
                <a16:creationId xmlns:a16="http://schemas.microsoft.com/office/drawing/2014/main" id="{EA8DC792-6866-2F0E-E95A-A483F101F457}"/>
              </a:ext>
              <a:ext uri="{C183D7F6-B498-43B3-948B-1728B52AA6E4}">
                <adec:decorative xmlns:adec="http://schemas.microsoft.com/office/drawing/2017/decorative" val="1"/>
              </a:ext>
            </a:extLst>
          </p:cNvPr>
          <p:cNvCxnSpPr>
            <a:cxnSpLocks noChangeShapeType="1"/>
          </p:cNvCxnSpPr>
          <p:nvPr/>
        </p:nvCxnSpPr>
        <p:spPr bwMode="auto">
          <a:xfrm rot="300000" flipH="1" flipV="1">
            <a:off x="5920695" y="4293623"/>
            <a:ext cx="257175" cy="450850"/>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5" name="TextBox 2">
            <a:extLst>
              <a:ext uri="{FF2B5EF4-FFF2-40B4-BE49-F238E27FC236}">
                <a16:creationId xmlns:a16="http://schemas.microsoft.com/office/drawing/2014/main" id="{6A17C494-A17F-D0B2-20CF-E841DEC132F3}"/>
              </a:ext>
              <a:ext uri="{C183D7F6-B498-43B3-948B-1728B52AA6E4}">
                <adec:decorative xmlns:adec="http://schemas.microsoft.com/office/drawing/2017/decorative" val="1"/>
              </a:ext>
            </a:extLst>
          </p:cNvPr>
          <p:cNvSpPr txBox="1">
            <a:spLocks noChangeArrowheads="1"/>
          </p:cNvSpPr>
          <p:nvPr/>
        </p:nvSpPr>
        <p:spPr bwMode="auto">
          <a:xfrm>
            <a:off x="6304293" y="4708285"/>
            <a:ext cx="2061977" cy="707886"/>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a:solidFill>
                  <a:srgbClr val="000000"/>
                </a:solidFill>
                <a:latin typeface="Roboto" panose="02000000000000000000" pitchFamily="2" charset="0"/>
                <a:ea typeface="Roboto" panose="02000000000000000000" pitchFamily="2" charset="0"/>
                <a:cs typeface="Roboto" panose="02000000000000000000" pitchFamily="2" charset="0"/>
              </a:rPr>
              <a:t>Motion toward the radar</a:t>
            </a:r>
          </a:p>
        </p:txBody>
      </p:sp>
      <p:cxnSp>
        <p:nvCxnSpPr>
          <p:cNvPr id="4" name="Straight Arrow Connector 3">
            <a:extLst>
              <a:ext uri="{FF2B5EF4-FFF2-40B4-BE49-F238E27FC236}">
                <a16:creationId xmlns:a16="http://schemas.microsoft.com/office/drawing/2014/main" id="{CECA6BA8-4DD5-DB6E-13D5-18857A58B7C6}"/>
              </a:ext>
              <a:ext uri="{C183D7F6-B498-43B3-948B-1728B52AA6E4}">
                <adec:decorative xmlns:adec="http://schemas.microsoft.com/office/drawing/2017/decorative" val="1"/>
              </a:ext>
            </a:extLst>
          </p:cNvPr>
          <p:cNvCxnSpPr>
            <a:cxnSpLocks noChangeShapeType="1"/>
          </p:cNvCxnSpPr>
          <p:nvPr/>
        </p:nvCxnSpPr>
        <p:spPr bwMode="auto">
          <a:xfrm flipH="1" flipV="1">
            <a:off x="5576455" y="3480354"/>
            <a:ext cx="215986" cy="479026"/>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7" name="TextBox 3">
            <a:extLst>
              <a:ext uri="{FF2B5EF4-FFF2-40B4-BE49-F238E27FC236}">
                <a16:creationId xmlns:a16="http://schemas.microsoft.com/office/drawing/2014/main" id="{BEC001EF-BF3D-C377-82DA-BAED89823F37}"/>
              </a:ext>
              <a:ext uri="{C183D7F6-B498-43B3-948B-1728B52AA6E4}">
                <adec:decorative xmlns:adec="http://schemas.microsoft.com/office/drawing/2017/decorative" val="1"/>
              </a:ext>
            </a:extLst>
          </p:cNvPr>
          <p:cNvSpPr txBox="1">
            <a:spLocks noChangeArrowheads="1"/>
          </p:cNvSpPr>
          <p:nvPr/>
        </p:nvSpPr>
        <p:spPr bwMode="auto">
          <a:xfrm>
            <a:off x="6080455" y="3157298"/>
            <a:ext cx="1916112" cy="707886"/>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a:solidFill>
                  <a:srgbClr val="000000"/>
                </a:solidFill>
                <a:latin typeface="Roboto" panose="02000000000000000000" pitchFamily="2" charset="0"/>
                <a:ea typeface="Roboto" panose="02000000000000000000" pitchFamily="2" charset="0"/>
                <a:cs typeface="Roboto" panose="02000000000000000000" pitchFamily="2" charset="0"/>
              </a:rPr>
              <a:t>Motion away from the radar</a:t>
            </a:r>
          </a:p>
        </p:txBody>
      </p:sp>
      <p:cxnSp>
        <p:nvCxnSpPr>
          <p:cNvPr id="9" name="Straight Arrow Connector 4">
            <a:extLst>
              <a:ext uri="{FF2B5EF4-FFF2-40B4-BE49-F238E27FC236}">
                <a16:creationId xmlns:a16="http://schemas.microsoft.com/office/drawing/2014/main" id="{060A7CDD-BEC2-04DB-C3AF-969BA568FD68}"/>
              </a:ext>
              <a:ext uri="{C183D7F6-B498-43B3-948B-1728B52AA6E4}">
                <adec:decorative xmlns:adec="http://schemas.microsoft.com/office/drawing/2017/decorative" val="1"/>
              </a:ext>
            </a:extLst>
          </p:cNvPr>
          <p:cNvCxnSpPr>
            <a:cxnSpLocks noChangeShapeType="1"/>
          </p:cNvCxnSpPr>
          <p:nvPr/>
        </p:nvCxnSpPr>
        <p:spPr bwMode="auto">
          <a:xfrm flipV="1">
            <a:off x="4387970" y="4159010"/>
            <a:ext cx="609360" cy="46038"/>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5">
            <a:extLst>
              <a:ext uri="{FF2B5EF4-FFF2-40B4-BE49-F238E27FC236}">
                <a16:creationId xmlns:a16="http://schemas.microsoft.com/office/drawing/2014/main" id="{2A443AC8-6990-1479-06F8-C0471884E141}"/>
              </a:ext>
              <a:ext uri="{C183D7F6-B498-43B3-948B-1728B52AA6E4}">
                <adec:decorative xmlns:adec="http://schemas.microsoft.com/office/drawing/2017/decorative" val="1"/>
              </a:ext>
            </a:extLst>
          </p:cNvPr>
          <p:cNvCxnSpPr>
            <a:cxnSpLocks noChangeShapeType="1"/>
          </p:cNvCxnSpPr>
          <p:nvPr/>
        </p:nvCxnSpPr>
        <p:spPr bwMode="auto">
          <a:xfrm flipV="1">
            <a:off x="4395324" y="4506298"/>
            <a:ext cx="609360" cy="46038"/>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6">
            <a:extLst>
              <a:ext uri="{FF2B5EF4-FFF2-40B4-BE49-F238E27FC236}">
                <a16:creationId xmlns:a16="http://schemas.microsoft.com/office/drawing/2014/main" id="{8F0DC2E1-DED2-BB45-AA62-EB13C190CA31}"/>
              </a:ext>
              <a:ext uri="{C183D7F6-B498-43B3-948B-1728B52AA6E4}">
                <adec:decorative xmlns:adec="http://schemas.microsoft.com/office/drawing/2017/decorative" val="1"/>
              </a:ext>
            </a:extLst>
          </p:cNvPr>
          <p:cNvCxnSpPr>
            <a:cxnSpLocks noChangeShapeType="1"/>
          </p:cNvCxnSpPr>
          <p:nvPr/>
        </p:nvCxnSpPr>
        <p:spPr bwMode="auto">
          <a:xfrm flipV="1">
            <a:off x="4411549" y="3811722"/>
            <a:ext cx="609360" cy="46038"/>
          </a:xfrm>
          <a:prstGeom prst="straightConnector1">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0" name="TextBox 4">
            <a:extLst>
              <a:ext uri="{FF2B5EF4-FFF2-40B4-BE49-F238E27FC236}">
                <a16:creationId xmlns:a16="http://schemas.microsoft.com/office/drawing/2014/main" id="{1F5F7504-98B5-466C-E882-51260ECD22EE}"/>
              </a:ext>
              <a:ext uri="{C183D7F6-B498-43B3-948B-1728B52AA6E4}">
                <adec:decorative xmlns:adec="http://schemas.microsoft.com/office/drawing/2017/decorative" val="1"/>
              </a:ext>
            </a:extLst>
          </p:cNvPr>
          <p:cNvSpPr txBox="1">
            <a:spLocks noChangeArrowheads="1"/>
          </p:cNvSpPr>
          <p:nvPr/>
        </p:nvSpPr>
        <p:spPr bwMode="auto">
          <a:xfrm>
            <a:off x="2339903" y="3836792"/>
            <a:ext cx="1869233" cy="707886"/>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a:solidFill>
                  <a:srgbClr val="000000"/>
                </a:solidFill>
                <a:latin typeface="Roboto" panose="02000000000000000000" pitchFamily="2" charset="0"/>
                <a:ea typeface="Roboto" panose="02000000000000000000" pitchFamily="2" charset="0"/>
                <a:cs typeface="Roboto" panose="02000000000000000000" pitchFamily="2" charset="0"/>
              </a:rPr>
              <a:t>Motion toward the radar</a:t>
            </a:r>
          </a:p>
        </p:txBody>
      </p:sp>
    </p:spTree>
    <p:custDataLst>
      <p:tags r:id="rId1"/>
    </p:custDataLst>
    <p:extLst>
      <p:ext uri="{BB962C8B-B14F-4D97-AF65-F5344CB8AC3E}">
        <p14:creationId xmlns:p14="http://schemas.microsoft.com/office/powerpoint/2010/main" val="3057157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noChangeArrowheads="1"/>
          </p:cNvSpPr>
          <p:nvPr>
            <p:ph type="title"/>
          </p:nvPr>
        </p:nvSpPr>
        <p:spPr>
          <a:xfrm>
            <a:off x="1524000" y="0"/>
            <a:ext cx="9144000" cy="1325880"/>
          </a:xfrm>
        </p:spPr>
        <p:txBody>
          <a:bodyPr>
            <a:normAutofit/>
          </a:bodyPr>
          <a:lstStyle/>
          <a:p>
            <a:pPr algn="ctr"/>
            <a:r>
              <a:rPr lang="en-US" altLang="en-US" sz="4000" b="1" dirty="0">
                <a:ea typeface="MS PGothic" charset="-128"/>
              </a:rPr>
              <a:t>So Radar is Perfect, Right?</a:t>
            </a:r>
          </a:p>
        </p:txBody>
      </p:sp>
      <p:pic>
        <p:nvPicPr>
          <p:cNvPr id="3" name="Picture 1" descr="A magic eight ball with the phrase uh no appearing in i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5450" y="1400176"/>
            <a:ext cx="6261100" cy="469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458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noChangeArrowheads="1"/>
          </p:cNvSpPr>
          <p:nvPr>
            <p:ph type="title"/>
          </p:nvPr>
        </p:nvSpPr>
        <p:spPr>
          <a:xfrm>
            <a:off x="838200" y="0"/>
            <a:ext cx="10515600" cy="1325880"/>
          </a:xfrm>
        </p:spPr>
        <p:txBody>
          <a:bodyPr>
            <a:normAutofit/>
          </a:bodyPr>
          <a:lstStyle/>
          <a:p>
            <a:pPr algn="ctr"/>
            <a:r>
              <a:rPr lang="en-US" altLang="en-US" sz="4000" b="1" dirty="0">
                <a:ea typeface="MS PGothic" charset="-128"/>
              </a:rPr>
              <a:t>As Great As It Is, Radars Are Not Perfect</a:t>
            </a:r>
          </a:p>
        </p:txBody>
      </p:sp>
      <p:sp>
        <p:nvSpPr>
          <p:cNvPr id="47106" name="Rectangle 1"/>
          <p:cNvSpPr>
            <a:spLocks noGrp="1" noChangeArrowheads="1"/>
          </p:cNvSpPr>
          <p:nvPr>
            <p:ph type="body" idx="1"/>
          </p:nvPr>
        </p:nvSpPr>
        <p:spPr>
          <a:xfrm>
            <a:off x="838200" y="1420092"/>
            <a:ext cx="10515600" cy="4373563"/>
          </a:xfrm>
        </p:spPr>
        <p:txBody>
          <a:bodyPr/>
          <a:lstStyle/>
          <a:p>
            <a:pPr marL="288925" indent="-288925">
              <a:lnSpc>
                <a:spcPct val="100000"/>
              </a:lnSpc>
            </a:pPr>
            <a:r>
              <a:rPr lang="en-US" altLang="en-US" b="1" dirty="0">
                <a:ea typeface="MS PGothic" charset="-128"/>
              </a:rPr>
              <a:t>Several fundamental radar sampling issues…</a:t>
            </a:r>
          </a:p>
          <a:p>
            <a:pPr marL="914400" lvl="1" indent="-452438">
              <a:lnSpc>
                <a:spcPct val="100000"/>
              </a:lnSpc>
            </a:pPr>
            <a:r>
              <a:rPr lang="en-US" altLang="en-US" dirty="0">
                <a:ea typeface="MS PGothic" charset="-128"/>
              </a:rPr>
              <a:t>Beam Height with Distance</a:t>
            </a:r>
          </a:p>
          <a:p>
            <a:pPr marL="914400" lvl="1" indent="-452438">
              <a:lnSpc>
                <a:spcPct val="100000"/>
              </a:lnSpc>
            </a:pPr>
            <a:r>
              <a:rPr lang="en-US" altLang="en-US" dirty="0">
                <a:ea typeface="MS PGothic" charset="-128"/>
              </a:rPr>
              <a:t>Beam Broadening</a:t>
            </a:r>
          </a:p>
          <a:p>
            <a:pPr marL="914400" lvl="1" indent="-452438">
              <a:lnSpc>
                <a:spcPct val="100000"/>
              </a:lnSpc>
            </a:pPr>
            <a:r>
              <a:rPr lang="en-US" altLang="en-US" dirty="0">
                <a:ea typeface="MS PGothic" charset="-128"/>
              </a:rPr>
              <a:t>Beam Blockage</a:t>
            </a:r>
          </a:p>
        </p:txBody>
      </p:sp>
    </p:spTree>
    <p:custDataLst>
      <p:tags r:id="rId1"/>
    </p:custDataLst>
    <p:extLst>
      <p:ext uri="{BB962C8B-B14F-4D97-AF65-F5344CB8AC3E}">
        <p14:creationId xmlns:p14="http://schemas.microsoft.com/office/powerpoint/2010/main" val="3243422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710DAF-4192-522C-0931-6AE3F5B88D6D}"/>
              </a:ext>
            </a:extLst>
          </p:cNvPr>
          <p:cNvSpPr>
            <a:spLocks noGrp="1" noChangeArrowheads="1"/>
          </p:cNvSpPr>
          <p:nvPr>
            <p:ph type="title"/>
          </p:nvPr>
        </p:nvSpPr>
        <p:spPr>
          <a:xfrm>
            <a:off x="1981200" y="114078"/>
            <a:ext cx="8229600" cy="758952"/>
          </a:xfrm>
        </p:spPr>
        <p:txBody>
          <a:bodyPr>
            <a:normAutofit/>
          </a:bodyPr>
          <a:lstStyle/>
          <a:p>
            <a:pPr algn="ctr"/>
            <a:r>
              <a:rPr lang="en-US" altLang="en-US" sz="4000" b="1" dirty="0">
                <a:ea typeface="MS PGothic" charset="-128"/>
              </a:rPr>
              <a:t>Beam Height with Distance</a:t>
            </a:r>
          </a:p>
        </p:txBody>
      </p:sp>
      <p:sp>
        <p:nvSpPr>
          <p:cNvPr id="54279" name="Rectangle 1"/>
          <p:cNvSpPr>
            <a:spLocks noChangeArrowheads="1"/>
          </p:cNvSpPr>
          <p:nvPr/>
        </p:nvSpPr>
        <p:spPr bwMode="auto">
          <a:xfrm>
            <a:off x="3311525" y="906461"/>
            <a:ext cx="549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lvl1pPr marL="169863" indent="-169863">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r>
              <a:rPr lang="en-US" altLang="en-US" sz="1600">
                <a:solidFill>
                  <a:schemeClr val="tx1"/>
                </a:solidFill>
                <a:latin typeface="Roboto" panose="02000000000000000000" pitchFamily="2" charset="0"/>
                <a:ea typeface="Roboto" panose="02000000000000000000" pitchFamily="2" charset="0"/>
                <a:cs typeface="Roboto" panose="02000000000000000000" pitchFamily="2" charset="0"/>
              </a:rPr>
              <a:t>Normal Atmospheric Conditions</a:t>
            </a:r>
          </a:p>
        </p:txBody>
      </p:sp>
      <p:pic>
        <p:nvPicPr>
          <p:cNvPr id="21" name="Picture 1" descr="A graphic showing height as the vertical axis and distance away from the radar as the horizontal axis. The various radar tilts are shown with different curved lines which start in the lower left part of the figure and go up and to the right from there.">
            <a:extLst>
              <a:ext uri="{FF2B5EF4-FFF2-40B4-BE49-F238E27FC236}">
                <a16:creationId xmlns:a16="http://schemas.microsoft.com/office/drawing/2014/main" id="{BADC0C50-BD6A-C549-87C2-877BB6D01B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2120901" y="1284860"/>
            <a:ext cx="8010525" cy="4963541"/>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sp>
        <p:nvSpPr>
          <p:cNvPr id="20" name="TextBox 1">
            <a:extLst>
              <a:ext uri="{FF2B5EF4-FFF2-40B4-BE49-F238E27FC236}">
                <a16:creationId xmlns:a16="http://schemas.microsoft.com/office/drawing/2014/main" id="{C9F84E59-639E-6A43-A500-B8BAD53208F2}"/>
              </a:ext>
            </a:extLst>
          </p:cNvPr>
          <p:cNvSpPr txBox="1">
            <a:spLocks noChangeArrowheads="1"/>
          </p:cNvSpPr>
          <p:nvPr/>
        </p:nvSpPr>
        <p:spPr bwMode="auto">
          <a:xfrm>
            <a:off x="3008313" y="6273350"/>
            <a:ext cx="61753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r>
              <a:rPr lang="en-US" altLang="en-US" sz="1100">
                <a:solidFill>
                  <a:srgbClr val="000000"/>
                </a:solidFill>
                <a:latin typeface="Roboto" panose="02000000000000000000" pitchFamily="2" charset="0"/>
                <a:ea typeface="Roboto" panose="02000000000000000000" pitchFamily="2" charset="0"/>
                <a:cs typeface="Roboto" panose="02000000000000000000" pitchFamily="2" charset="0"/>
              </a:rPr>
              <a:t>NWS Warning Decision Training Division (WDTD) RAC Training Course retrieved at </a:t>
            </a:r>
            <a:r>
              <a:rPr lang="en-US" sz="1100">
                <a:latin typeface="Roboto" panose="02000000000000000000" pitchFamily="2" charset="0"/>
                <a:ea typeface="Roboto" panose="02000000000000000000" pitchFamily="2" charset="0"/>
                <a:cs typeface="Roboto" panose="02000000000000000000" pitchFamily="2" charset="0"/>
                <a:hlinkClick r:id="rId5"/>
              </a:rPr>
              <a:t>https://training.weather.gov/wdtd/courses/rac/intro/88d/story_html5.html</a:t>
            </a:r>
            <a:r>
              <a:rPr lang="en-US" sz="1100">
                <a:latin typeface="Roboto" panose="02000000000000000000" pitchFamily="2" charset="0"/>
                <a:ea typeface="Roboto" panose="02000000000000000000" pitchFamily="2" charset="0"/>
                <a:cs typeface="Roboto" panose="02000000000000000000" pitchFamily="2" charset="0"/>
              </a:rPr>
              <a:t> </a:t>
            </a:r>
            <a:r>
              <a:rPr lang="en-US" altLang="en-US" sz="1100">
                <a:solidFill>
                  <a:srgbClr val="000000"/>
                </a:solidFill>
                <a:latin typeface="Roboto" panose="02000000000000000000" pitchFamily="2" charset="0"/>
                <a:ea typeface="Roboto" panose="02000000000000000000" pitchFamily="2" charset="0"/>
                <a:cs typeface="Roboto" panose="02000000000000000000" pitchFamily="2" charset="0"/>
              </a:rPr>
              <a:t>on May  5, 2020.</a:t>
            </a:r>
          </a:p>
        </p:txBody>
      </p:sp>
      <p:grpSp>
        <p:nvGrpSpPr>
          <p:cNvPr id="3" name="Group 2">
            <a:extLst>
              <a:ext uri="{C183D7F6-B498-43B3-948B-1728B52AA6E4}">
                <adec:decorative xmlns:adec="http://schemas.microsoft.com/office/drawing/2017/decorative" val="1"/>
              </a:ext>
            </a:extLst>
          </p:cNvPr>
          <p:cNvGrpSpPr>
            <a:grpSpLocks/>
          </p:cNvGrpSpPr>
          <p:nvPr/>
        </p:nvGrpSpPr>
        <p:grpSpPr bwMode="auto">
          <a:xfrm>
            <a:off x="7772404" y="4763581"/>
            <a:ext cx="3355976" cy="1200150"/>
            <a:chOff x="3936" y="3044"/>
            <a:chExt cx="2114" cy="756"/>
          </a:xfrm>
        </p:grpSpPr>
        <p:sp>
          <p:nvSpPr>
            <p:cNvPr id="54280" name="Oval 2">
              <a:extLst>
                <a:ext uri="{C183D7F6-B498-43B3-948B-1728B52AA6E4}">
                  <adec:decorative xmlns:adec="http://schemas.microsoft.com/office/drawing/2017/decorative" val="1"/>
                </a:ext>
              </a:extLst>
            </p:cNvPr>
            <p:cNvSpPr>
              <a:spLocks noChangeArrowheads="1"/>
            </p:cNvSpPr>
            <p:nvPr/>
          </p:nvSpPr>
          <p:spPr bwMode="auto">
            <a:xfrm>
              <a:off x="3936" y="3346"/>
              <a:ext cx="230" cy="3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endParaRPr lang="en-US" altLang="en-US" sz="1600">
                <a:solidFill>
                  <a:schemeClr val="bg1"/>
                </a:solidFill>
              </a:endParaRPr>
            </a:p>
          </p:txBody>
        </p:sp>
        <p:sp>
          <p:nvSpPr>
            <p:cNvPr id="54281" name="Line 2">
              <a:extLst>
                <a:ext uri="{C183D7F6-B498-43B3-948B-1728B52AA6E4}">
                  <adec:decorative xmlns:adec="http://schemas.microsoft.com/office/drawing/2017/decorative" val="1"/>
                </a:ext>
              </a:extLst>
            </p:cNvPr>
            <p:cNvSpPr>
              <a:spLocks noChangeShapeType="1"/>
            </p:cNvSpPr>
            <p:nvPr/>
          </p:nvSpPr>
          <p:spPr bwMode="auto">
            <a:xfrm flipH="1">
              <a:off x="4028" y="3075"/>
              <a:ext cx="288"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latin typeface="Calibri" panose="020F0502020204030204" pitchFamily="34" charset="0"/>
                <a:cs typeface="Calibri" panose="020F0502020204030204" pitchFamily="34" charset="0"/>
              </a:endParaRPr>
            </a:p>
          </p:txBody>
        </p:sp>
        <p:sp>
          <p:nvSpPr>
            <p:cNvPr id="54282" name="TextBox 3"/>
            <p:cNvSpPr>
              <a:spLocks noChangeArrowheads="1"/>
            </p:cNvSpPr>
            <p:nvPr/>
          </p:nvSpPr>
          <p:spPr bwMode="auto">
            <a:xfrm>
              <a:off x="4316" y="3044"/>
              <a:ext cx="1734" cy="756"/>
            </a:xfrm>
            <a:prstGeom prst="rect">
              <a:avLst/>
            </a:prstGeom>
            <a:solidFill>
              <a:srgbClr val="FFFFFF">
                <a:alpha val="50000"/>
              </a:srgbClr>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square" lIns="45720" rIns="45720">
              <a:spAutoFit/>
            </a:bodyPr>
            <a:lstStyle>
              <a:lvl1pPr marL="169863" indent="-169863">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r>
                <a:rPr lang="en-US" altLang="en-US" sz="1800" b="1">
                  <a:solidFill>
                    <a:schemeClr val="tx1"/>
                  </a:solidFill>
                  <a:latin typeface="Roboto" panose="02000000000000000000" pitchFamily="2" charset="0"/>
                  <a:ea typeface="Roboto" panose="02000000000000000000" pitchFamily="2" charset="0"/>
                  <a:cs typeface="Roboto" panose="02000000000000000000" pitchFamily="2" charset="0"/>
                </a:rPr>
                <a:t>Beyond 90 miles, it cannot see below 10,000 ft “Overshooting”</a:t>
              </a:r>
            </a:p>
          </p:txBody>
        </p:sp>
      </p:grpSp>
      <p:grpSp>
        <p:nvGrpSpPr>
          <p:cNvPr id="6" name="Group 1">
            <a:extLst>
              <a:ext uri="{FF2B5EF4-FFF2-40B4-BE49-F238E27FC236}">
                <a16:creationId xmlns:a16="http://schemas.microsoft.com/office/drawing/2014/main" id="{8EE5BE66-11BE-3F48-AECB-339A18937428}"/>
              </a:ext>
              <a:ext uri="{C183D7F6-B498-43B3-948B-1728B52AA6E4}">
                <adec:decorative xmlns:adec="http://schemas.microsoft.com/office/drawing/2017/decorative" val="1"/>
              </a:ext>
            </a:extLst>
          </p:cNvPr>
          <p:cNvGrpSpPr/>
          <p:nvPr/>
        </p:nvGrpSpPr>
        <p:grpSpPr>
          <a:xfrm>
            <a:off x="2338854" y="2064891"/>
            <a:ext cx="2309347" cy="3654277"/>
            <a:chOff x="814853" y="1968560"/>
            <a:chExt cx="2309347" cy="3654277"/>
          </a:xfrm>
        </p:grpSpPr>
        <p:sp>
          <p:nvSpPr>
            <p:cNvPr id="54283" name="Oval 1"/>
            <p:cNvSpPr>
              <a:spLocks noChangeArrowheads="1"/>
            </p:cNvSpPr>
            <p:nvPr/>
          </p:nvSpPr>
          <p:spPr bwMode="auto">
            <a:xfrm>
              <a:off x="1447800" y="5146766"/>
              <a:ext cx="365126" cy="476071"/>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endParaRPr lang="en-US" altLang="en-US" sz="1600"/>
            </a:p>
          </p:txBody>
        </p:sp>
        <p:sp>
          <p:nvSpPr>
            <p:cNvPr id="54285" name="Line 1">
              <a:extLst>
                <a:ext uri="{C183D7F6-B498-43B3-948B-1728B52AA6E4}">
                  <adec:decorative xmlns:adec="http://schemas.microsoft.com/office/drawing/2017/decorative" val="1"/>
                </a:ext>
              </a:extLst>
            </p:cNvPr>
            <p:cNvSpPr>
              <a:spLocks noChangeShapeType="1"/>
            </p:cNvSpPr>
            <p:nvPr/>
          </p:nvSpPr>
          <p:spPr bwMode="auto">
            <a:xfrm>
              <a:off x="1189039" y="4232276"/>
              <a:ext cx="447676"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latin typeface="Calibri" panose="020F0502020204030204" pitchFamily="34" charset="0"/>
                <a:cs typeface="Calibri" panose="020F0502020204030204" pitchFamily="34" charset="0"/>
              </a:endParaRPr>
            </a:p>
          </p:txBody>
        </p:sp>
        <p:sp>
          <p:nvSpPr>
            <p:cNvPr id="4" name="TextBox 2">
              <a:extLst>
                <a:ext uri="{FF2B5EF4-FFF2-40B4-BE49-F238E27FC236}">
                  <a16:creationId xmlns:a16="http://schemas.microsoft.com/office/drawing/2014/main" id="{3962A8BF-28F1-DF48-9ACF-07526CF74202}"/>
                </a:ext>
              </a:extLst>
            </p:cNvPr>
            <p:cNvSpPr txBox="1"/>
            <p:nvPr/>
          </p:nvSpPr>
          <p:spPr>
            <a:xfrm>
              <a:off x="814853" y="1968560"/>
              <a:ext cx="2309347" cy="1200329"/>
            </a:xfrm>
            <a:prstGeom prst="rect">
              <a:avLst/>
            </a:prstGeom>
            <a:solidFill>
              <a:schemeClr val="bg1">
                <a:alpha val="50000"/>
              </a:schemeClr>
            </a:solidFill>
          </p:spPr>
          <p:txBody>
            <a:bodyPr wrap="square" rtlCol="0">
              <a:spAutoFit/>
            </a:bodyPr>
            <a:lstStyle/>
            <a:p>
              <a:pPr algn="ctr"/>
              <a:r>
                <a:rPr lang="en-US" b="1">
                  <a:latin typeface="Roboto" panose="02000000000000000000" pitchFamily="2" charset="0"/>
                  <a:ea typeface="Roboto" panose="02000000000000000000" pitchFamily="2" charset="0"/>
                  <a:cs typeface="Roboto" panose="02000000000000000000" pitchFamily="2" charset="0"/>
                </a:rPr>
                <a:t>Within 10 miles, the radar cannot see above 20,000 ft </a:t>
              </a:r>
            </a:p>
            <a:p>
              <a:pPr algn="ctr"/>
              <a:r>
                <a:rPr lang="en-US" b="1">
                  <a:latin typeface="Roboto" panose="02000000000000000000" pitchFamily="2" charset="0"/>
                  <a:ea typeface="Roboto" panose="02000000000000000000" pitchFamily="2" charset="0"/>
                  <a:cs typeface="Roboto" panose="02000000000000000000" pitchFamily="2" charset="0"/>
                </a:rPr>
                <a:t>“Cone of silence”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1981200" y="0"/>
            <a:ext cx="8229600" cy="1325880"/>
          </a:xfrm>
        </p:spPr>
        <p:txBody>
          <a:bodyPr>
            <a:normAutofit/>
          </a:bodyPr>
          <a:lstStyle/>
          <a:p>
            <a:pPr algn="ctr"/>
            <a:r>
              <a:rPr lang="en-US" altLang="en-US" sz="4000" b="1" dirty="0">
                <a:ea typeface="MS PGothic" charset="-128"/>
              </a:rPr>
              <a:t>Radar Horizon Problem</a:t>
            </a:r>
          </a:p>
        </p:txBody>
      </p:sp>
      <p:grpSp>
        <p:nvGrpSpPr>
          <p:cNvPr id="2" name="Group 1" descr="A radar with a radar beam coming out of it">
            <a:extLst>
              <a:ext uri="{FF2B5EF4-FFF2-40B4-BE49-F238E27FC236}">
                <a16:creationId xmlns:a16="http://schemas.microsoft.com/office/drawing/2014/main" id="{21261A06-9B63-5C47-82E8-25ABDFC58576}"/>
              </a:ext>
            </a:extLst>
          </p:cNvPr>
          <p:cNvGrpSpPr/>
          <p:nvPr/>
        </p:nvGrpSpPr>
        <p:grpSpPr>
          <a:xfrm>
            <a:off x="3116263" y="2856426"/>
            <a:ext cx="461962" cy="473075"/>
            <a:chOff x="1592263" y="2749550"/>
            <a:chExt cx="461962" cy="473075"/>
          </a:xfrm>
        </p:grpSpPr>
        <p:sp>
          <p:nvSpPr>
            <p:cNvPr id="56325" name="Shape 1"/>
            <p:cNvSpPr>
              <a:spLocks noChangeArrowheads="1"/>
            </p:cNvSpPr>
            <p:nvPr/>
          </p:nvSpPr>
          <p:spPr bwMode="auto">
            <a:xfrm>
              <a:off x="1592263" y="2930525"/>
              <a:ext cx="434975" cy="292100"/>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endParaRPr lang="en-US" altLang="en-US" sz="1600">
                <a:solidFill>
                  <a:schemeClr val="bg1"/>
                </a:solidFill>
              </a:endParaRPr>
            </a:p>
          </p:txBody>
        </p:sp>
        <p:sp>
          <p:nvSpPr>
            <p:cNvPr id="56326" name="Freeform 1"/>
            <p:cNvSpPr>
              <a:spLocks/>
            </p:cNvSpPr>
            <p:nvPr/>
          </p:nvSpPr>
          <p:spPr bwMode="auto">
            <a:xfrm rot="-543837">
              <a:off x="1793875" y="2749550"/>
              <a:ext cx="260350" cy="288925"/>
            </a:xfrm>
            <a:custGeom>
              <a:avLst/>
              <a:gdLst>
                <a:gd name="T0" fmla="*/ 2147483646 w 164"/>
                <a:gd name="T1" fmla="*/ 2147483646 h 182"/>
                <a:gd name="T2" fmla="*/ 2147483646 w 164"/>
                <a:gd name="T3" fmla="*/ 2147483646 h 182"/>
                <a:gd name="T4" fmla="*/ 2147483646 w 164"/>
                <a:gd name="T5" fmla="*/ 2147483646 h 182"/>
                <a:gd name="T6" fmla="*/ 2147483646 w 164"/>
                <a:gd name="T7" fmla="*/ 2147483646 h 182"/>
                <a:gd name="T8" fmla="*/ 2147483646 w 164"/>
                <a:gd name="T9" fmla="*/ 2147483646 h 182"/>
                <a:gd name="T10" fmla="*/ 0 60000 65536"/>
                <a:gd name="T11" fmla="*/ 0 60000 65536"/>
                <a:gd name="T12" fmla="*/ 0 60000 65536"/>
                <a:gd name="T13" fmla="*/ 0 60000 65536"/>
                <a:gd name="T14" fmla="*/ 0 60000 65536"/>
                <a:gd name="T15" fmla="*/ 0 w 164"/>
                <a:gd name="T16" fmla="*/ 0 h 182"/>
                <a:gd name="T17" fmla="*/ 164 w 164"/>
                <a:gd name="T18" fmla="*/ 182 h 182"/>
              </a:gdLst>
              <a:ahLst/>
              <a:cxnLst>
                <a:cxn ang="T10">
                  <a:pos x="T0" y="T1"/>
                </a:cxn>
                <a:cxn ang="T11">
                  <a:pos x="T2" y="T3"/>
                </a:cxn>
                <a:cxn ang="T12">
                  <a:pos x="T4" y="T5"/>
                </a:cxn>
                <a:cxn ang="T13">
                  <a:pos x="T6" y="T7"/>
                </a:cxn>
                <a:cxn ang="T14">
                  <a:pos x="T8" y="T9"/>
                </a:cxn>
              </a:cxnLst>
              <a:rect l="T15" t="T16" r="T17" b="T18"/>
              <a:pathLst>
                <a:path w="164" h="182">
                  <a:moveTo>
                    <a:pt x="135" y="1"/>
                  </a:moveTo>
                  <a:cubicBezTo>
                    <a:pt x="100" y="0"/>
                    <a:pt x="66" y="0"/>
                    <a:pt x="45" y="19"/>
                  </a:cubicBezTo>
                  <a:cubicBezTo>
                    <a:pt x="24" y="38"/>
                    <a:pt x="0" y="88"/>
                    <a:pt x="10" y="114"/>
                  </a:cubicBezTo>
                  <a:cubicBezTo>
                    <a:pt x="20" y="140"/>
                    <a:pt x="79" y="166"/>
                    <a:pt x="105" y="174"/>
                  </a:cubicBezTo>
                  <a:cubicBezTo>
                    <a:pt x="131" y="182"/>
                    <a:pt x="147" y="172"/>
                    <a:pt x="164" y="162"/>
                  </a:cubicBezTo>
                </a:path>
              </a:pathLst>
            </a:custGeom>
            <a:noFill/>
            <a:ln w="28575">
              <a:solidFill>
                <a:schemeClr val="tx1"/>
              </a:solidFill>
              <a:round/>
              <a:headEnd/>
              <a:tailEnd/>
            </a:ln>
          </p:spPr>
          <p:txBody>
            <a:bodyPr/>
            <a:lstStyle/>
            <a:p>
              <a:endParaRPr lang="en-US"/>
            </a:p>
          </p:txBody>
        </p:sp>
        <p:sp>
          <p:nvSpPr>
            <p:cNvPr id="56327" name="Line 1"/>
            <p:cNvSpPr>
              <a:spLocks noChangeShapeType="1"/>
            </p:cNvSpPr>
            <p:nvPr/>
          </p:nvSpPr>
          <p:spPr bwMode="auto">
            <a:xfrm flipV="1">
              <a:off x="1809750" y="2909888"/>
              <a:ext cx="187325" cy="396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65565" name="Picture 1" descr="A animated depiction of a cumulonimbus cloud complete with upward pointing red arrows indicating updrafts and downward pointing blue arrows indicating downdrafts."/>
          <p:cNvPicPr>
            <a:picLocks noChangeAspect="1" noChangeArrowheads="1"/>
          </p:cNvPicPr>
          <p:nvPr/>
        </p:nvPicPr>
        <p:blipFill>
          <a:blip r:embed="rId4">
            <a:extLst>
              <a:ext uri="{28A0092B-C50C-407E-A947-70E740481C1C}">
                <a14:useLocalDpi xmlns:a14="http://schemas.microsoft.com/office/drawing/2010/main" val="0"/>
              </a:ext>
            </a:extLst>
          </a:blip>
          <a:srcRect l="20824" t="12665" r="25406" b="19757"/>
          <a:stretch>
            <a:fillRect/>
          </a:stretch>
        </p:blipFill>
        <p:spPr bwMode="auto">
          <a:xfrm>
            <a:off x="3733801" y="1707075"/>
            <a:ext cx="1401763" cy="1447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4" name="Freeform 1">
            <a:extLst>
              <a:ext uri="{C183D7F6-B498-43B3-948B-1728B52AA6E4}">
                <adec:decorative xmlns:adec="http://schemas.microsoft.com/office/drawing/2017/decorative" val="1"/>
              </a:ext>
            </a:extLst>
          </p:cNvPr>
          <p:cNvSpPr>
            <a:spLocks/>
          </p:cNvSpPr>
          <p:nvPr/>
        </p:nvSpPr>
        <p:spPr bwMode="auto">
          <a:xfrm>
            <a:off x="2259013" y="3231075"/>
            <a:ext cx="7173912" cy="419100"/>
          </a:xfrm>
          <a:custGeom>
            <a:avLst/>
            <a:gdLst>
              <a:gd name="T0" fmla="*/ 0 w 4519"/>
              <a:gd name="T1" fmla="*/ 2147483646 h 264"/>
              <a:gd name="T2" fmla="*/ 2147483646 w 4519"/>
              <a:gd name="T3" fmla="*/ 2147483646 h 264"/>
              <a:gd name="T4" fmla="*/ 2147483646 w 4519"/>
              <a:gd name="T5" fmla="*/ 2147483646 h 264"/>
              <a:gd name="T6" fmla="*/ 2147483646 w 4519"/>
              <a:gd name="T7" fmla="*/ 2147483646 h 264"/>
              <a:gd name="T8" fmla="*/ 2147483646 w 4519"/>
              <a:gd name="T9" fmla="*/ 2147483646 h 264"/>
              <a:gd name="T10" fmla="*/ 0 60000 65536"/>
              <a:gd name="T11" fmla="*/ 0 60000 65536"/>
              <a:gd name="T12" fmla="*/ 0 60000 65536"/>
              <a:gd name="T13" fmla="*/ 0 60000 65536"/>
              <a:gd name="T14" fmla="*/ 0 60000 65536"/>
              <a:gd name="T15" fmla="*/ 0 w 4519"/>
              <a:gd name="T16" fmla="*/ 0 h 264"/>
              <a:gd name="T17" fmla="*/ 4519 w 4519"/>
              <a:gd name="T18" fmla="*/ 264 h 264"/>
            </a:gdLst>
            <a:ahLst/>
            <a:cxnLst>
              <a:cxn ang="T10">
                <a:pos x="T0" y="T1"/>
              </a:cxn>
              <a:cxn ang="T11">
                <a:pos x="T2" y="T3"/>
              </a:cxn>
              <a:cxn ang="T12">
                <a:pos x="T4" y="T5"/>
              </a:cxn>
              <a:cxn ang="T13">
                <a:pos x="T6" y="T7"/>
              </a:cxn>
              <a:cxn ang="T14">
                <a:pos x="T8" y="T9"/>
              </a:cxn>
            </a:cxnLst>
            <a:rect l="T15" t="T16" r="T17" b="T18"/>
            <a:pathLst>
              <a:path w="4519" h="264">
                <a:moveTo>
                  <a:pt x="0" y="234"/>
                </a:moveTo>
                <a:cubicBezTo>
                  <a:pt x="196" y="185"/>
                  <a:pt x="392" y="136"/>
                  <a:pt x="760" y="98"/>
                </a:cubicBezTo>
                <a:cubicBezTo>
                  <a:pt x="1128" y="60"/>
                  <a:pt x="1714" y="6"/>
                  <a:pt x="2209" y="3"/>
                </a:cubicBezTo>
                <a:cubicBezTo>
                  <a:pt x="2704" y="0"/>
                  <a:pt x="3344" y="37"/>
                  <a:pt x="3729" y="80"/>
                </a:cubicBezTo>
                <a:cubicBezTo>
                  <a:pt x="4114" y="123"/>
                  <a:pt x="4316" y="193"/>
                  <a:pt x="4519" y="264"/>
                </a:cubicBezTo>
              </a:path>
            </a:pathLst>
          </a:custGeom>
          <a:noFill/>
          <a:ln w="76200">
            <a:solidFill>
              <a:srgbClr val="33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9" name="Freeform 2">
            <a:extLst>
              <a:ext uri="{C183D7F6-B498-43B3-948B-1728B52AA6E4}">
                <adec:decorative xmlns:adec="http://schemas.microsoft.com/office/drawing/2017/decorative" val="1"/>
              </a:ext>
            </a:extLst>
          </p:cNvPr>
          <p:cNvSpPr>
            <a:spLocks/>
          </p:cNvSpPr>
          <p:nvPr/>
        </p:nvSpPr>
        <p:spPr bwMode="auto">
          <a:xfrm>
            <a:off x="3408364" y="1776926"/>
            <a:ext cx="6600825" cy="1255713"/>
          </a:xfrm>
          <a:custGeom>
            <a:avLst/>
            <a:gdLst>
              <a:gd name="T0" fmla="*/ 2147483646 w 4510"/>
              <a:gd name="T1" fmla="*/ 2147483646 h 791"/>
              <a:gd name="T2" fmla="*/ 2147483646 w 4510"/>
              <a:gd name="T3" fmla="*/ 2147483646 h 791"/>
              <a:gd name="T4" fmla="*/ 2147483646 w 4510"/>
              <a:gd name="T5" fmla="*/ 2147483646 h 791"/>
              <a:gd name="T6" fmla="*/ 0 w 4510"/>
              <a:gd name="T7" fmla="*/ 2147483646 h 791"/>
              <a:gd name="T8" fmla="*/ 2147483646 w 4510"/>
              <a:gd name="T9" fmla="*/ 2147483646 h 791"/>
              <a:gd name="T10" fmla="*/ 0 60000 65536"/>
              <a:gd name="T11" fmla="*/ 0 60000 65536"/>
              <a:gd name="T12" fmla="*/ 0 60000 65536"/>
              <a:gd name="T13" fmla="*/ 0 60000 65536"/>
              <a:gd name="T14" fmla="*/ 0 60000 65536"/>
              <a:gd name="T15" fmla="*/ 0 w 4510"/>
              <a:gd name="T16" fmla="*/ 0 h 791"/>
              <a:gd name="T17" fmla="*/ 4510 w 4510"/>
              <a:gd name="T18" fmla="*/ 791 h 791"/>
            </a:gdLst>
            <a:ahLst/>
            <a:cxnLst>
              <a:cxn ang="T10">
                <a:pos x="T0" y="T1"/>
              </a:cxn>
              <a:cxn ang="T11">
                <a:pos x="T2" y="T3"/>
              </a:cxn>
              <a:cxn ang="T12">
                <a:pos x="T4" y="T5"/>
              </a:cxn>
              <a:cxn ang="T13">
                <a:pos x="T6" y="T7"/>
              </a:cxn>
              <a:cxn ang="T14">
                <a:pos x="T8" y="T9"/>
              </a:cxn>
            </a:cxnLst>
            <a:rect l="T15" t="T16" r="T17" b="T18"/>
            <a:pathLst>
              <a:path w="4510" h="791">
                <a:moveTo>
                  <a:pt x="4198" y="50"/>
                </a:moveTo>
                <a:cubicBezTo>
                  <a:pt x="4302" y="23"/>
                  <a:pt x="4438" y="0"/>
                  <a:pt x="4474" y="132"/>
                </a:cubicBezTo>
                <a:cubicBezTo>
                  <a:pt x="4510" y="247"/>
                  <a:pt x="4476" y="360"/>
                  <a:pt x="4277" y="361"/>
                </a:cubicBezTo>
                <a:lnTo>
                  <a:pt x="0" y="791"/>
                </a:lnTo>
                <a:lnTo>
                  <a:pt x="4198" y="50"/>
                </a:lnTo>
                <a:close/>
              </a:path>
            </a:pathLst>
          </a:custGeom>
          <a:solidFill>
            <a:srgbClr val="003366">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3" name="Rectangle 1"/>
          <p:cNvSpPr>
            <a:spLocks noGrp="1" noChangeArrowheads="1"/>
          </p:cNvSpPr>
          <p:nvPr>
            <p:ph type="body" idx="1"/>
          </p:nvPr>
        </p:nvSpPr>
        <p:spPr>
          <a:xfrm>
            <a:off x="838200" y="4117975"/>
            <a:ext cx="10515600" cy="2198687"/>
          </a:xfrm>
        </p:spPr>
        <p:txBody>
          <a:bodyPr/>
          <a:lstStyle/>
          <a:p>
            <a:pPr>
              <a:lnSpc>
                <a:spcPct val="100000"/>
              </a:lnSpc>
            </a:pPr>
            <a:r>
              <a:rPr lang="en-US" altLang="en-US">
                <a:cs typeface="Roboto" panose="02000000000000000000" pitchFamily="2" charset="0"/>
              </a:rPr>
              <a:t>Features can be </a:t>
            </a:r>
            <a:r>
              <a:rPr lang="en-US" altLang="ja-JP">
                <a:cs typeface="Roboto" panose="02000000000000000000" pitchFamily="2" charset="0"/>
              </a:rPr>
              <a:t>overshot (or undershot) just because of their distance from the radar</a:t>
            </a:r>
          </a:p>
          <a:p>
            <a:pPr>
              <a:lnSpc>
                <a:spcPct val="100000"/>
              </a:lnSpc>
            </a:pPr>
            <a:r>
              <a:rPr lang="en-US" altLang="en-US">
                <a:cs typeface="Roboto" panose="02000000000000000000" pitchFamily="2" charset="0"/>
              </a:rPr>
              <a:t>Also called the “</a:t>
            </a:r>
            <a:r>
              <a:rPr lang="en-US" altLang="ja-JP">
                <a:cs typeface="Roboto" panose="02000000000000000000" pitchFamily="2" charset="0"/>
              </a:rPr>
              <a:t>Radar Horizon Problem”</a:t>
            </a:r>
            <a:endParaRPr lang="en-US" altLang="en-US">
              <a:cs typeface="Roboto" panose="02000000000000000000" pitchFamily="2" charset="0"/>
            </a:endParaRPr>
          </a:p>
        </p:txBody>
      </p:sp>
    </p:spTree>
    <p:custDataLst>
      <p:tags r:id="rId1"/>
    </p:custDataLst>
    <p:extLst>
      <p:ext uri="{BB962C8B-B14F-4D97-AF65-F5344CB8AC3E}">
        <p14:creationId xmlns:p14="http://schemas.microsoft.com/office/powerpoint/2010/main" val="944945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5565"/>
                                        </p:tgtEl>
                                        <p:attrNameLst>
                                          <p:attrName>style.visibility</p:attrName>
                                        </p:attrNameLst>
                                      </p:cBhvr>
                                      <p:to>
                                        <p:strVal val="visible"/>
                                      </p:to>
                                    </p:set>
                                    <p:animEffect transition="in" filter="fade">
                                      <p:cBhvr>
                                        <p:cTn id="7" dur="2000"/>
                                        <p:tgtEl>
                                          <p:spTgt spid="655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8.33333E-7 1.11111E-6 C 0.06753 0.00139 0.13524 0.00324 0.20139 0.00764 C 0.26753 0.01204 0.33229 0.01898 0.39722 0.02639 " pathEditMode="relative" rAng="0" ptsTypes="aaA">
                                      <p:cBhvr>
                                        <p:cTn id="11" dur="2000" fill="hold"/>
                                        <p:tgtEl>
                                          <p:spTgt spid="65565"/>
                                        </p:tgtEl>
                                        <p:attrNameLst>
                                          <p:attrName>ppt_x</p:attrName>
                                          <p:attrName>ppt_y</p:attrName>
                                        </p:attrNameLst>
                                      </p:cBhvr>
                                      <p:rCtr x="19861"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8F5A53A9-9E0D-F841-87D8-95952205D998}"/>
              </a:ext>
            </a:extLst>
          </p:cNvPr>
          <p:cNvSpPr>
            <a:spLocks noGrp="1"/>
          </p:cNvSpPr>
          <p:nvPr>
            <p:ph type="title"/>
          </p:nvPr>
        </p:nvSpPr>
        <p:spPr>
          <a:xfrm>
            <a:off x="0" y="-2252"/>
            <a:ext cx="12192000" cy="1145254"/>
          </a:xfrm>
        </p:spPr>
        <p:txBody>
          <a:bodyPr>
            <a:normAutofit/>
          </a:bodyPr>
          <a:lstStyle/>
          <a:p>
            <a:pPr algn="ctr"/>
            <a:r>
              <a:rPr lang="en-US" altLang="en-US" sz="4000" b="1" dirty="0"/>
              <a:t>Yelling in a Canyon</a:t>
            </a:r>
          </a:p>
        </p:txBody>
      </p:sp>
      <p:pic>
        <p:nvPicPr>
          <p:cNvPr id="6" name="Picture 1" descr="A picture of a canyon with the word “Hello” showing multiple times in decreasing size to illustrate soundwaves echoing off the canyon walls">
            <a:extLst>
              <a:ext uri="{FF2B5EF4-FFF2-40B4-BE49-F238E27FC236}">
                <a16:creationId xmlns:a16="http://schemas.microsoft.com/office/drawing/2014/main" id="{4AEF8F54-0488-3740-9FEF-99661EE04B8F}"/>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1143001"/>
            <a:ext cx="7318375" cy="48783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Image Citation 1">
            <a:extLst>
              <a:ext uri="{FF2B5EF4-FFF2-40B4-BE49-F238E27FC236}">
                <a16:creationId xmlns:a16="http://schemas.microsoft.com/office/drawing/2014/main" id="{236AF1ED-0D4C-7043-A103-7DDC9A146052}"/>
              </a:ext>
            </a:extLst>
          </p:cNvPr>
          <p:cNvSpPr txBox="1">
            <a:spLocks noChangeArrowheads="1"/>
          </p:cNvSpPr>
          <p:nvPr/>
        </p:nvSpPr>
        <p:spPr bwMode="auto">
          <a:xfrm>
            <a:off x="2449511" y="6041137"/>
            <a:ext cx="72929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bg1"/>
                </a:solidFill>
                <a:latin typeface="Tahoma" panose="020B0604030504040204" pitchFamily="34" charset="0"/>
                <a:ea typeface="ＭＳ Ｐゴシック" panose="020B0600070205080204" pitchFamily="34" charset="-128"/>
              </a:defRPr>
            </a:lvl1pPr>
            <a:lvl2pPr marL="742950" indent="-285750">
              <a:defRPr sz="1600" b="1">
                <a:solidFill>
                  <a:schemeClr val="bg1"/>
                </a:solidFill>
                <a:latin typeface="Tahoma" panose="020B0604030504040204" pitchFamily="34" charset="0"/>
                <a:ea typeface="ＭＳ Ｐゴシック" panose="020B0600070205080204" pitchFamily="34" charset="-128"/>
              </a:defRPr>
            </a:lvl2pPr>
            <a:lvl3pPr marL="1143000" indent="-228600">
              <a:defRPr sz="1600" b="1">
                <a:solidFill>
                  <a:schemeClr val="bg1"/>
                </a:solidFill>
                <a:latin typeface="Tahoma" panose="020B0604030504040204" pitchFamily="34" charset="0"/>
                <a:ea typeface="ＭＳ Ｐゴシック" panose="020B0600070205080204" pitchFamily="34" charset="-128"/>
              </a:defRPr>
            </a:lvl3pPr>
            <a:lvl4pPr marL="1600200" indent="-228600">
              <a:defRPr sz="1600" b="1">
                <a:solidFill>
                  <a:schemeClr val="bg1"/>
                </a:solidFill>
                <a:latin typeface="Tahoma" panose="020B0604030504040204" pitchFamily="34" charset="0"/>
                <a:ea typeface="ＭＳ Ｐゴシック" panose="020B0600070205080204" pitchFamily="34" charset="-128"/>
              </a:defRPr>
            </a:lvl4pPr>
            <a:lvl5pPr marL="2057400" indent="-228600">
              <a:defRPr sz="1600" b="1">
                <a:solidFill>
                  <a:schemeClr val="bg1"/>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b="1">
                <a:solidFill>
                  <a:schemeClr val="bg1"/>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b="1">
                <a:solidFill>
                  <a:schemeClr val="bg1"/>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b="1">
                <a:solidFill>
                  <a:schemeClr val="bg1"/>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b="1">
                <a:solidFill>
                  <a:schemeClr val="bg1"/>
                </a:solidFill>
                <a:latin typeface="Tahoma" panose="020B0604030504040204" pitchFamily="34" charset="0"/>
                <a:ea typeface="ＭＳ Ｐゴシック" panose="020B0600070205080204" pitchFamily="34" charset="-128"/>
              </a:defRPr>
            </a:lvl9pPr>
          </a:lstStyle>
          <a:p>
            <a:pPr algn="ctr" eaLnBrk="0" fontAlgn="base" hangingPunct="0">
              <a:spcBef>
                <a:spcPct val="0"/>
              </a:spcBef>
              <a:spcAft>
                <a:spcPct val="0"/>
              </a:spcAft>
              <a:defRPr/>
            </a:pPr>
            <a:r>
              <a:rPr lang="en-US" altLang="en-US" sz="1100" b="0" dirty="0">
                <a:solidFill>
                  <a:srgbClr val="000000"/>
                </a:solidFill>
                <a:latin typeface="Roboto" panose="02000000000000000000" pitchFamily="2" charset="0"/>
                <a:ea typeface="Roboto" panose="02000000000000000000" pitchFamily="2" charset="0"/>
                <a:cs typeface="Roboto" panose="02000000000000000000" pitchFamily="2" charset="0"/>
              </a:rPr>
              <a:t>Image courtesy of: http://</a:t>
            </a:r>
            <a:r>
              <a:rPr lang="en-US" altLang="en-US" sz="1100" b="0" dirty="0" err="1">
                <a:solidFill>
                  <a:srgbClr val="000000"/>
                </a:solidFill>
                <a:latin typeface="Roboto" panose="02000000000000000000" pitchFamily="2" charset="0"/>
                <a:ea typeface="Roboto" panose="02000000000000000000" pitchFamily="2" charset="0"/>
                <a:cs typeface="Roboto" panose="02000000000000000000" pitchFamily="2" charset="0"/>
              </a:rPr>
              <a:t>www.canyontours.com</a:t>
            </a:r>
            <a:r>
              <a:rPr lang="en-US" altLang="en-US" sz="1100" b="0">
                <a:solidFill>
                  <a:srgbClr val="000000"/>
                </a:solidFill>
                <a:latin typeface="Roboto" panose="02000000000000000000" pitchFamily="2" charset="0"/>
                <a:ea typeface="Roboto" panose="02000000000000000000" pitchFamily="2" charset="0"/>
                <a:cs typeface="Roboto" panose="02000000000000000000" pitchFamily="2" charset="0"/>
              </a:rPr>
              <a:t>/wp-content/uploads/2013/09/West-</a:t>
            </a:r>
            <a:r>
              <a:rPr lang="en-US" altLang="en-US" sz="1100" b="0" err="1">
                <a:solidFill>
                  <a:srgbClr val="000000"/>
                </a:solidFill>
                <a:latin typeface="Roboto" panose="02000000000000000000" pitchFamily="2" charset="0"/>
                <a:ea typeface="Roboto" panose="02000000000000000000" pitchFamily="2" charset="0"/>
                <a:cs typeface="Roboto" panose="02000000000000000000" pitchFamily="2" charset="0"/>
              </a:rPr>
              <a:t>Rim.jpg</a:t>
            </a:r>
            <a:endParaRPr lang="en-US" altLang="en-US" sz="110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2" name="Hello 1">
            <a:extLst>
              <a:ext uri="{FF2B5EF4-FFF2-40B4-BE49-F238E27FC236}">
                <a16:creationId xmlns:a16="http://schemas.microsoft.com/office/drawing/2014/main" id="{F187546B-C7BA-EA46-A546-5AD49FDBE5D1}"/>
              </a:ext>
            </a:extLst>
          </p:cNvPr>
          <p:cNvSpPr/>
          <p:nvPr/>
        </p:nvSpPr>
        <p:spPr>
          <a:xfrm>
            <a:off x="2424113" y="4459328"/>
            <a:ext cx="3542958" cy="1200329"/>
          </a:xfrm>
          <a:prstGeom prst="rect">
            <a:avLst/>
          </a:prstGeom>
          <a:noFill/>
        </p:spPr>
        <p:txBody>
          <a:bodyPr wrap="none">
            <a:spAutoFit/>
          </a:bodyPr>
          <a:lstStyle/>
          <a:p>
            <a:pPr algn="ctr" eaLnBrk="0" fontAlgn="base" hangingPunct="0">
              <a:spcBef>
                <a:spcPct val="0"/>
              </a:spcBef>
              <a:spcAft>
                <a:spcPct val="0"/>
              </a:spcAft>
              <a:defRPr/>
            </a:pPr>
            <a:r>
              <a:rPr lang="en-US" sz="72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anose="020B0604030504040204" pitchFamily="34" charset="0"/>
                <a:ea typeface="ＭＳ Ｐゴシック" panose="020B0600070205080204" pitchFamily="34" charset="-128"/>
              </a:rPr>
              <a:t>HELLO!</a:t>
            </a:r>
          </a:p>
        </p:txBody>
      </p:sp>
      <p:sp>
        <p:nvSpPr>
          <p:cNvPr id="7" name="Hello 2">
            <a:extLst>
              <a:ext uri="{FF2B5EF4-FFF2-40B4-BE49-F238E27FC236}">
                <a16:creationId xmlns:a16="http://schemas.microsoft.com/office/drawing/2014/main" id="{88D1B1F5-F56B-FB40-94A4-434BDAF69FE1}"/>
              </a:ext>
            </a:extLst>
          </p:cNvPr>
          <p:cNvSpPr/>
          <p:nvPr/>
        </p:nvSpPr>
        <p:spPr>
          <a:xfrm>
            <a:off x="7513399" y="3045658"/>
            <a:ext cx="1305165" cy="461665"/>
          </a:xfrm>
          <a:prstGeom prst="rect">
            <a:avLst/>
          </a:prstGeom>
          <a:noFill/>
        </p:spPr>
        <p:txBody>
          <a:bodyPr wrap="none">
            <a:spAutoFit/>
          </a:bodyPr>
          <a:lstStyle/>
          <a:p>
            <a:pPr algn="ctr" eaLnBrk="0" fontAlgn="base" hangingPunct="0">
              <a:spcBef>
                <a:spcPct val="0"/>
              </a:spcBef>
              <a:spcAft>
                <a:spcPct val="0"/>
              </a:spcAft>
              <a:defRPr/>
            </a:pPr>
            <a:r>
              <a:rPr lang="en-US" sz="24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anose="020B0604030504040204" pitchFamily="34" charset="0"/>
                <a:ea typeface="ＭＳ Ｐゴシック" panose="020B0600070205080204" pitchFamily="34" charset="-128"/>
              </a:rPr>
              <a:t>HELLO!</a:t>
            </a:r>
          </a:p>
        </p:txBody>
      </p:sp>
      <p:sp>
        <p:nvSpPr>
          <p:cNvPr id="8" name="Hello 3">
            <a:extLst>
              <a:ext uri="{FF2B5EF4-FFF2-40B4-BE49-F238E27FC236}">
                <a16:creationId xmlns:a16="http://schemas.microsoft.com/office/drawing/2014/main" id="{6D11086F-BCD5-7240-BD86-D6E1FF3024C3}"/>
              </a:ext>
            </a:extLst>
          </p:cNvPr>
          <p:cNvSpPr/>
          <p:nvPr/>
        </p:nvSpPr>
        <p:spPr>
          <a:xfrm>
            <a:off x="7668633" y="3517047"/>
            <a:ext cx="1023037" cy="369332"/>
          </a:xfrm>
          <a:prstGeom prst="rect">
            <a:avLst/>
          </a:prstGeom>
          <a:noFill/>
        </p:spPr>
        <p:txBody>
          <a:bodyPr wrap="none">
            <a:spAutoFit/>
          </a:bodyPr>
          <a:lstStyle/>
          <a:p>
            <a:pPr algn="ctr" eaLnBrk="0" fontAlgn="base" hangingPunct="0">
              <a:spcBef>
                <a:spcPct val="0"/>
              </a:spcBef>
              <a:spcAft>
                <a:spcPct val="0"/>
              </a:spcAft>
              <a:defRPr/>
            </a:pPr>
            <a:r>
              <a:rPr lang="en-US" b="1">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anose="020B0604030504040204" pitchFamily="34" charset="0"/>
                <a:ea typeface="ＭＳ Ｐゴシック" panose="020B0600070205080204" pitchFamily="34" charset="-128"/>
              </a:rPr>
              <a:t>HELLO!</a:t>
            </a:r>
          </a:p>
        </p:txBody>
      </p:sp>
      <p:sp>
        <p:nvSpPr>
          <p:cNvPr id="9" name="Hello 4">
            <a:extLst>
              <a:ext uri="{FF2B5EF4-FFF2-40B4-BE49-F238E27FC236}">
                <a16:creationId xmlns:a16="http://schemas.microsoft.com/office/drawing/2014/main" id="{AA2DD526-8906-EC4C-9710-4B63A0809D06}"/>
              </a:ext>
            </a:extLst>
          </p:cNvPr>
          <p:cNvSpPr/>
          <p:nvPr/>
        </p:nvSpPr>
        <p:spPr>
          <a:xfrm>
            <a:off x="7843532" y="3903374"/>
            <a:ext cx="744113" cy="276999"/>
          </a:xfrm>
          <a:prstGeom prst="rect">
            <a:avLst/>
          </a:prstGeom>
          <a:noFill/>
        </p:spPr>
        <p:txBody>
          <a:bodyPr wrap="none">
            <a:spAutoFit/>
          </a:bodyPr>
          <a:lstStyle/>
          <a:p>
            <a:pPr algn="ctr" eaLnBrk="0" fontAlgn="base" hangingPunct="0">
              <a:spcBef>
                <a:spcPct val="0"/>
              </a:spcBef>
              <a:spcAft>
                <a:spcPct val="0"/>
              </a:spcAft>
              <a:defRPr/>
            </a:pPr>
            <a:r>
              <a:rPr lang="en-US" sz="1200" b="1">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anose="020B0604030504040204" pitchFamily="34" charset="0"/>
                <a:ea typeface="ＭＳ Ｐゴシック" panose="020B0600070205080204" pitchFamily="34" charset="-128"/>
              </a:rPr>
              <a:t>HELLO!</a:t>
            </a:r>
          </a:p>
        </p:txBody>
      </p:sp>
    </p:spTree>
    <p:custDataLst>
      <p:tags r:id="rId1"/>
    </p:custDataLst>
    <p:extLst>
      <p:ext uri="{BB962C8B-B14F-4D97-AF65-F5344CB8AC3E}">
        <p14:creationId xmlns:p14="http://schemas.microsoft.com/office/powerpoint/2010/main" val="26519155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par>
                          <p:cTn id="10" fill="hold" nodeType="afterGroup">
                            <p:stCondLst>
                              <p:cond delay="25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nodeType="afterGroup">
                            <p:stCondLst>
                              <p:cond delay="75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nodeType="afterGroup">
                            <p:stCondLst>
                              <p:cond delay="125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1981200" y="0"/>
            <a:ext cx="8229600" cy="1325880"/>
          </a:xfrm>
        </p:spPr>
        <p:txBody>
          <a:bodyPr>
            <a:normAutofit/>
          </a:bodyPr>
          <a:lstStyle/>
          <a:p>
            <a:pPr algn="ctr"/>
            <a:r>
              <a:rPr lang="en-US" altLang="en-US" sz="4000">
                <a:ea typeface="MS PGothic" charset="-128"/>
              </a:rPr>
              <a:t>Beam Broadening</a:t>
            </a:r>
          </a:p>
        </p:txBody>
      </p:sp>
      <p:pic>
        <p:nvPicPr>
          <p:cNvPr id="40" name="Picture 1" descr="An animated depiction of a radar site with the radar beam emanating from it. The radar beam grows in size moving away from the radar site and resembles a funnel that gets larger and lar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505201"/>
            <a:ext cx="4648200" cy="2846387"/>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sp>
        <p:nvSpPr>
          <p:cNvPr id="58371" name="Rectangle 1"/>
          <p:cNvSpPr>
            <a:spLocks noGrp="1"/>
          </p:cNvSpPr>
          <p:nvPr>
            <p:ph idx="1"/>
          </p:nvPr>
        </p:nvSpPr>
        <p:spPr>
          <a:xfrm>
            <a:off x="731817" y="1435925"/>
            <a:ext cx="10728366" cy="2069276"/>
          </a:xfrm>
        </p:spPr>
        <p:txBody>
          <a:bodyPr>
            <a:normAutofit/>
          </a:bodyPr>
          <a:lstStyle/>
          <a:p>
            <a:pPr>
              <a:lnSpc>
                <a:spcPct val="100000"/>
              </a:lnSpc>
            </a:pPr>
            <a:r>
              <a:rPr lang="en-US" altLang="en-US">
                <a:ea typeface="MS PGothic" charset="-128"/>
              </a:rPr>
              <a:t>The radar beam acts like a cone that gets bigger as it moves away from the radar</a:t>
            </a:r>
          </a:p>
          <a:p>
            <a:pPr>
              <a:lnSpc>
                <a:spcPct val="100000"/>
              </a:lnSpc>
            </a:pPr>
            <a:r>
              <a:rPr lang="en-US" altLang="en-US">
                <a:ea typeface="MS PGothic" charset="-128"/>
              </a:rPr>
              <a:t>It measures an increasingly larger </a:t>
            </a:r>
            <a:r>
              <a:rPr lang="en-US" altLang="en-US" b="1">
                <a:ea typeface="MS PGothic" charset="-128"/>
              </a:rPr>
              <a:t>volume</a:t>
            </a:r>
            <a:r>
              <a:rPr lang="en-US" altLang="en-US">
                <a:ea typeface="MS PGothic" charset="-128"/>
              </a:rPr>
              <a:t> of air as it gets farther from the radar</a:t>
            </a:r>
          </a:p>
        </p:txBody>
      </p:sp>
    </p:spTree>
    <p:custDataLst>
      <p:tags r:id="rId1"/>
    </p:custDataLst>
    <p:extLst>
      <p:ext uri="{BB962C8B-B14F-4D97-AF65-F5344CB8AC3E}">
        <p14:creationId xmlns:p14="http://schemas.microsoft.com/office/powerpoint/2010/main" val="49906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47EFE562-3BCE-334A-B091-C19504010A2A}"/>
              </a:ext>
            </a:extLst>
          </p:cNvPr>
          <p:cNvSpPr>
            <a:spLocks noGrp="1" noChangeArrowheads="1"/>
          </p:cNvSpPr>
          <p:nvPr>
            <p:ph type="title"/>
          </p:nvPr>
        </p:nvSpPr>
        <p:spPr>
          <a:xfrm>
            <a:off x="1981200" y="-175"/>
            <a:ext cx="8229600" cy="1325880"/>
          </a:xfrm>
        </p:spPr>
        <p:txBody>
          <a:bodyPr>
            <a:normAutofit/>
          </a:bodyPr>
          <a:lstStyle/>
          <a:p>
            <a:pPr algn="ctr"/>
            <a:r>
              <a:rPr lang="en-US" altLang="en-US" sz="4000">
                <a:ea typeface="MS PGothic" charset="-128"/>
              </a:rPr>
              <a:t>Importance of “Filling the Beam”</a:t>
            </a:r>
          </a:p>
        </p:txBody>
      </p:sp>
      <p:pic>
        <p:nvPicPr>
          <p:cNvPr id="60418" name="Picture 1" descr="An animated depiction of a radar site with the radar beam emanating from it. The radar beam grows in size moving away from the radar site and resembles a funnel that gets larger and larger. 9 flat-bottomed raindrops appear near the radar site within the radar beam. Another set of 9 flat-bottomed raindrops appear much further away from the radar within the radar beam, which is much larger at that dist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028" y="1289212"/>
            <a:ext cx="8711945" cy="5335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1"/>
          <p:cNvSpPr txBox="1">
            <a:spLocks noChangeArrowheads="1"/>
          </p:cNvSpPr>
          <p:nvPr/>
        </p:nvSpPr>
        <p:spPr bwMode="auto">
          <a:xfrm>
            <a:off x="1927450" y="1438309"/>
            <a:ext cx="471834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spcBef>
                <a:spcPct val="0"/>
              </a:spcBef>
              <a:buFontTx/>
              <a:buNone/>
            </a:pPr>
            <a:r>
              <a:rPr lang="en-US" altLang="en-US" sz="2400">
                <a:solidFill>
                  <a:srgbClr val="000000"/>
                </a:solidFill>
                <a:latin typeface="Roboto" panose="02000000000000000000" pitchFamily="2" charset="0"/>
                <a:ea typeface="Roboto" panose="02000000000000000000" pitchFamily="2" charset="0"/>
                <a:cs typeface="Roboto" panose="02000000000000000000" pitchFamily="2" charset="0"/>
              </a:rPr>
              <a:t>Let’</a:t>
            </a:r>
            <a:r>
              <a:rPr lang="en-US" altLang="ja-JP" sz="2400">
                <a:solidFill>
                  <a:srgbClr val="000000"/>
                </a:solidFill>
                <a:latin typeface="Roboto" panose="02000000000000000000" pitchFamily="2" charset="0"/>
                <a:ea typeface="Roboto" panose="02000000000000000000" pitchFamily="2" charset="0"/>
                <a:cs typeface="Roboto" panose="02000000000000000000" pitchFamily="2" charset="0"/>
              </a:rPr>
              <a:t>s introduce an identical set of rain drops into different segments of the beam</a:t>
            </a:r>
          </a:p>
          <a:p>
            <a:pPr>
              <a:spcBef>
                <a:spcPct val="0"/>
              </a:spcBef>
              <a:buFontTx/>
              <a:buNone/>
            </a:pPr>
            <a:endParaRPr lang="en-US" altLang="en-US" sz="1000">
              <a:solidFill>
                <a:srgbClr val="000000"/>
              </a:solidFill>
              <a:latin typeface="Roboto" panose="02000000000000000000" pitchFamily="2" charset="0"/>
              <a:ea typeface="Roboto" panose="02000000000000000000" pitchFamily="2" charset="0"/>
              <a:cs typeface="Roboto" panose="02000000000000000000" pitchFamily="2" charset="0"/>
            </a:endParaRPr>
          </a:p>
          <a:p>
            <a:pPr>
              <a:spcBef>
                <a:spcPct val="0"/>
              </a:spcBef>
              <a:buFontTx/>
              <a:buNone/>
            </a:pPr>
            <a:r>
              <a:rPr lang="en-US" altLang="en-US" sz="2400" b="1">
                <a:solidFill>
                  <a:srgbClr val="000000"/>
                </a:solidFill>
                <a:latin typeface="Roboto" panose="02000000000000000000" pitchFamily="2" charset="0"/>
                <a:ea typeface="Roboto" panose="02000000000000000000" pitchFamily="2" charset="0"/>
                <a:cs typeface="Roboto" panose="02000000000000000000" pitchFamily="2" charset="0"/>
              </a:rPr>
              <a:t>Where do you think the radar will be able to see the rain most clearly?</a:t>
            </a:r>
          </a:p>
        </p:txBody>
      </p:sp>
      <p:grpSp>
        <p:nvGrpSpPr>
          <p:cNvPr id="2" name="Group 1">
            <a:extLst>
              <a:ext uri="{FF2B5EF4-FFF2-40B4-BE49-F238E27FC236}">
                <a16:creationId xmlns:a16="http://schemas.microsoft.com/office/drawing/2014/main" id="{293043D4-1EDE-7E48-8EFB-79FD6C66296B}"/>
              </a:ext>
              <a:ext uri="{C183D7F6-B498-43B3-948B-1728B52AA6E4}">
                <adec:decorative xmlns:adec="http://schemas.microsoft.com/office/drawing/2017/decorative" val="1"/>
              </a:ext>
            </a:extLst>
          </p:cNvPr>
          <p:cNvGrpSpPr/>
          <p:nvPr/>
        </p:nvGrpSpPr>
        <p:grpSpPr>
          <a:xfrm>
            <a:off x="2911945" y="4955245"/>
            <a:ext cx="1487876" cy="904248"/>
            <a:chOff x="1862957" y="4553091"/>
            <a:chExt cx="1322556" cy="803776"/>
          </a:xfrm>
        </p:grpSpPr>
        <p:sp>
          <p:nvSpPr>
            <p:cNvPr id="26" name="Chord 1">
              <a:extLst>
                <a:ext uri="{FF2B5EF4-FFF2-40B4-BE49-F238E27FC236}">
                  <a16:creationId xmlns:a16="http://schemas.microsoft.com/office/drawing/2014/main" id="{9670F5F9-82D8-8D41-899D-2B0259412418}"/>
                </a:ext>
              </a:extLst>
            </p:cNvPr>
            <p:cNvSpPr/>
            <p:nvPr/>
          </p:nvSpPr>
          <p:spPr>
            <a:xfrm rot="6780000">
              <a:off x="2045842" y="5115180"/>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22" name="Chord 2">
              <a:extLst>
                <a:ext uri="{FF2B5EF4-FFF2-40B4-BE49-F238E27FC236}">
                  <a16:creationId xmlns:a16="http://schemas.microsoft.com/office/drawing/2014/main" id="{033A0C92-DD2D-AB41-90C7-6A5283145469}"/>
                </a:ext>
              </a:extLst>
            </p:cNvPr>
            <p:cNvSpPr/>
            <p:nvPr/>
          </p:nvSpPr>
          <p:spPr>
            <a:xfrm rot="6780000">
              <a:off x="2526496" y="5151560"/>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19" name="Chord 3">
              <a:extLst>
                <a:ext uri="{FF2B5EF4-FFF2-40B4-BE49-F238E27FC236}">
                  <a16:creationId xmlns:a16="http://schemas.microsoft.com/office/drawing/2014/main" id="{3DB49E97-53B2-524E-A67C-48B74C348E23}"/>
                </a:ext>
              </a:extLst>
            </p:cNvPr>
            <p:cNvSpPr/>
            <p:nvPr/>
          </p:nvSpPr>
          <p:spPr>
            <a:xfrm rot="6780000">
              <a:off x="2953996" y="5059364"/>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24" name="Chord 4">
              <a:extLst>
                <a:ext uri="{FF2B5EF4-FFF2-40B4-BE49-F238E27FC236}">
                  <a16:creationId xmlns:a16="http://schemas.microsoft.com/office/drawing/2014/main" id="{9FD30B77-6CDA-7945-A109-A37FFAD02A41}"/>
                </a:ext>
              </a:extLst>
            </p:cNvPr>
            <p:cNvSpPr/>
            <p:nvPr/>
          </p:nvSpPr>
          <p:spPr>
            <a:xfrm rot="6780000">
              <a:off x="1901128" y="4766292"/>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25" name="Chord 5">
              <a:extLst>
                <a:ext uri="{FF2B5EF4-FFF2-40B4-BE49-F238E27FC236}">
                  <a16:creationId xmlns:a16="http://schemas.microsoft.com/office/drawing/2014/main" id="{A94965BA-6EE5-924A-AE6E-1C5580120D28}"/>
                </a:ext>
              </a:extLst>
            </p:cNvPr>
            <p:cNvSpPr/>
            <p:nvPr/>
          </p:nvSpPr>
          <p:spPr>
            <a:xfrm rot="6780000">
              <a:off x="2270810" y="4810381"/>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23" name="Chord 6">
              <a:extLst>
                <a:ext uri="{FF2B5EF4-FFF2-40B4-BE49-F238E27FC236}">
                  <a16:creationId xmlns:a16="http://schemas.microsoft.com/office/drawing/2014/main" id="{D65EF7EA-7537-C045-9F1C-3C338B35708A}"/>
                </a:ext>
              </a:extLst>
            </p:cNvPr>
            <p:cNvSpPr/>
            <p:nvPr/>
          </p:nvSpPr>
          <p:spPr>
            <a:xfrm rot="6780000">
              <a:off x="2639200" y="4849968"/>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20" name="Chord 7">
              <a:extLst>
                <a:ext uri="{FF2B5EF4-FFF2-40B4-BE49-F238E27FC236}">
                  <a16:creationId xmlns:a16="http://schemas.microsoft.com/office/drawing/2014/main" id="{2ED83BF1-01BB-FB43-99C3-BDCBA88E4F99}"/>
                </a:ext>
              </a:extLst>
            </p:cNvPr>
            <p:cNvSpPr/>
            <p:nvPr/>
          </p:nvSpPr>
          <p:spPr>
            <a:xfrm rot="6780000">
              <a:off x="2980207" y="4774357"/>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21" name="Chord 8">
              <a:extLst>
                <a:ext uri="{FF2B5EF4-FFF2-40B4-BE49-F238E27FC236}">
                  <a16:creationId xmlns:a16="http://schemas.microsoft.com/office/drawing/2014/main" id="{0874E935-DB4C-784F-A4F3-B164B673B0AE}"/>
                </a:ext>
              </a:extLst>
            </p:cNvPr>
            <p:cNvSpPr/>
            <p:nvPr/>
          </p:nvSpPr>
          <p:spPr>
            <a:xfrm rot="6780000">
              <a:off x="2457108" y="4576727"/>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18" name="Chord 9">
              <a:extLst>
                <a:ext uri="{FF2B5EF4-FFF2-40B4-BE49-F238E27FC236}">
                  <a16:creationId xmlns:a16="http://schemas.microsoft.com/office/drawing/2014/main" id="{BCD51EEA-3729-DF47-A59A-52CDA5E5C53E}"/>
                </a:ext>
              </a:extLst>
            </p:cNvPr>
            <p:cNvSpPr/>
            <p:nvPr/>
          </p:nvSpPr>
          <p:spPr>
            <a:xfrm rot="6780000">
              <a:off x="2835494" y="4514920"/>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grpSp>
      <p:grpSp>
        <p:nvGrpSpPr>
          <p:cNvPr id="37" name="Group 2">
            <a:extLst>
              <a:ext uri="{FF2B5EF4-FFF2-40B4-BE49-F238E27FC236}">
                <a16:creationId xmlns:a16="http://schemas.microsoft.com/office/drawing/2014/main" id="{8F8298D8-850B-0A44-BCEB-A129A975BEB0}"/>
              </a:ext>
              <a:ext uri="{C183D7F6-B498-43B3-948B-1728B52AA6E4}">
                <adec:decorative xmlns:adec="http://schemas.microsoft.com/office/drawing/2017/decorative" val="1"/>
              </a:ext>
            </a:extLst>
          </p:cNvPr>
          <p:cNvGrpSpPr/>
          <p:nvPr/>
        </p:nvGrpSpPr>
        <p:grpSpPr>
          <a:xfrm>
            <a:off x="7804946" y="3504743"/>
            <a:ext cx="1487876" cy="904248"/>
            <a:chOff x="1862957" y="4553091"/>
            <a:chExt cx="1322556" cy="803776"/>
          </a:xfrm>
        </p:grpSpPr>
        <p:sp>
          <p:nvSpPr>
            <p:cNvPr id="46" name="Chord 1">
              <a:extLst>
                <a:ext uri="{FF2B5EF4-FFF2-40B4-BE49-F238E27FC236}">
                  <a16:creationId xmlns:a16="http://schemas.microsoft.com/office/drawing/2014/main" id="{B03E0152-10F2-D34E-B5A2-A6EAE59B66DE}"/>
                </a:ext>
              </a:extLst>
            </p:cNvPr>
            <p:cNvSpPr/>
            <p:nvPr/>
          </p:nvSpPr>
          <p:spPr>
            <a:xfrm rot="6780000">
              <a:off x="2045842" y="5115180"/>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42" name="Chord 2">
              <a:extLst>
                <a:ext uri="{FF2B5EF4-FFF2-40B4-BE49-F238E27FC236}">
                  <a16:creationId xmlns:a16="http://schemas.microsoft.com/office/drawing/2014/main" id="{2B367440-B9CE-2D4D-B5CB-4FE8ACA47242}"/>
                </a:ext>
              </a:extLst>
            </p:cNvPr>
            <p:cNvSpPr/>
            <p:nvPr/>
          </p:nvSpPr>
          <p:spPr>
            <a:xfrm rot="6780000">
              <a:off x="2526496" y="5151560"/>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39" name="Chord 3">
              <a:extLst>
                <a:ext uri="{FF2B5EF4-FFF2-40B4-BE49-F238E27FC236}">
                  <a16:creationId xmlns:a16="http://schemas.microsoft.com/office/drawing/2014/main" id="{7253F640-7CF7-0F46-B728-6494A3F76BF1}"/>
                </a:ext>
              </a:extLst>
            </p:cNvPr>
            <p:cNvSpPr/>
            <p:nvPr/>
          </p:nvSpPr>
          <p:spPr>
            <a:xfrm rot="6780000">
              <a:off x="2953996" y="5059364"/>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44" name="Chord 4">
              <a:extLst>
                <a:ext uri="{FF2B5EF4-FFF2-40B4-BE49-F238E27FC236}">
                  <a16:creationId xmlns:a16="http://schemas.microsoft.com/office/drawing/2014/main" id="{7CAA4C0D-66E7-1D4E-A5B7-A4E04F7629CC}"/>
                </a:ext>
              </a:extLst>
            </p:cNvPr>
            <p:cNvSpPr/>
            <p:nvPr/>
          </p:nvSpPr>
          <p:spPr>
            <a:xfrm rot="6780000">
              <a:off x="1901128" y="4766292"/>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45" name="Chord 5">
              <a:extLst>
                <a:ext uri="{FF2B5EF4-FFF2-40B4-BE49-F238E27FC236}">
                  <a16:creationId xmlns:a16="http://schemas.microsoft.com/office/drawing/2014/main" id="{28255AC5-DF7D-E347-9136-A7F4B3AE8DD0}"/>
                </a:ext>
              </a:extLst>
            </p:cNvPr>
            <p:cNvSpPr/>
            <p:nvPr/>
          </p:nvSpPr>
          <p:spPr>
            <a:xfrm rot="6780000">
              <a:off x="2270810" y="4810381"/>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43" name="Chord 6">
              <a:extLst>
                <a:ext uri="{FF2B5EF4-FFF2-40B4-BE49-F238E27FC236}">
                  <a16:creationId xmlns:a16="http://schemas.microsoft.com/office/drawing/2014/main" id="{EEEB420A-5232-F24B-B744-7D3477930AE7}"/>
                </a:ext>
              </a:extLst>
            </p:cNvPr>
            <p:cNvSpPr/>
            <p:nvPr/>
          </p:nvSpPr>
          <p:spPr>
            <a:xfrm rot="6780000">
              <a:off x="2639200" y="4849968"/>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40" name="Chord 7">
              <a:extLst>
                <a:ext uri="{FF2B5EF4-FFF2-40B4-BE49-F238E27FC236}">
                  <a16:creationId xmlns:a16="http://schemas.microsoft.com/office/drawing/2014/main" id="{BBBC22A6-310A-034E-99CA-139B930913DF}"/>
                </a:ext>
              </a:extLst>
            </p:cNvPr>
            <p:cNvSpPr/>
            <p:nvPr/>
          </p:nvSpPr>
          <p:spPr>
            <a:xfrm rot="6780000">
              <a:off x="2980207" y="4774357"/>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41" name="Chord 8">
              <a:extLst>
                <a:ext uri="{FF2B5EF4-FFF2-40B4-BE49-F238E27FC236}">
                  <a16:creationId xmlns:a16="http://schemas.microsoft.com/office/drawing/2014/main" id="{A47DB6E2-0FEF-974E-BDFA-30013F8EA922}"/>
                </a:ext>
              </a:extLst>
            </p:cNvPr>
            <p:cNvSpPr/>
            <p:nvPr/>
          </p:nvSpPr>
          <p:spPr>
            <a:xfrm rot="6780000">
              <a:off x="2457108" y="4576727"/>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sp>
          <p:nvSpPr>
            <p:cNvPr id="38" name="Chord 9">
              <a:extLst>
                <a:ext uri="{FF2B5EF4-FFF2-40B4-BE49-F238E27FC236}">
                  <a16:creationId xmlns:a16="http://schemas.microsoft.com/office/drawing/2014/main" id="{4762C1DD-AE90-6B49-A494-ABA3C310984C}"/>
                </a:ext>
              </a:extLst>
            </p:cNvPr>
            <p:cNvSpPr/>
            <p:nvPr/>
          </p:nvSpPr>
          <p:spPr>
            <a:xfrm rot="6780000">
              <a:off x="2835494" y="4514920"/>
              <a:ext cx="167136" cy="2434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773727 w 773727"/>
                <a:gd name="connsiteY0" fmla="*/ 780489 h 891678"/>
                <a:gd name="connsiteX1" fmla="*/ 335120 w 773727"/>
                <a:gd name="connsiteY1" fmla="*/ 815011 h 891678"/>
                <a:gd name="connsiteX2" fmla="*/ 8817 w 773727"/>
                <a:gd name="connsiteY2" fmla="*/ 338868 h 891678"/>
                <a:gd name="connsiteX3" fmla="*/ 450438 w 773727"/>
                <a:gd name="connsiteY3" fmla="*/ 0 h 891678"/>
                <a:gd name="connsiteX4" fmla="*/ 773727 w 773727"/>
                <a:gd name="connsiteY4" fmla="*/ 780489 h 891678"/>
                <a:gd name="connsiteX0" fmla="*/ 644507 w 644507"/>
                <a:gd name="connsiteY0" fmla="*/ 780489 h 885004"/>
                <a:gd name="connsiteX1" fmla="*/ 205900 w 644507"/>
                <a:gd name="connsiteY1" fmla="*/ 815011 h 885004"/>
                <a:gd name="connsiteX2" fmla="*/ 11665 w 644507"/>
                <a:gd name="connsiteY2" fmla="*/ 262878 h 885004"/>
                <a:gd name="connsiteX3" fmla="*/ 321218 w 644507"/>
                <a:gd name="connsiteY3" fmla="*/ 0 h 885004"/>
                <a:gd name="connsiteX4" fmla="*/ 644507 w 644507"/>
                <a:gd name="connsiteY4" fmla="*/ 780489 h 885004"/>
                <a:gd name="connsiteX0" fmla="*/ 642678 w 642678"/>
                <a:gd name="connsiteY0" fmla="*/ 780489 h 870462"/>
                <a:gd name="connsiteX1" fmla="*/ 239493 w 642678"/>
                <a:gd name="connsiteY1" fmla="*/ 783744 h 870462"/>
                <a:gd name="connsiteX2" fmla="*/ 9836 w 642678"/>
                <a:gd name="connsiteY2" fmla="*/ 262878 h 870462"/>
                <a:gd name="connsiteX3" fmla="*/ 319389 w 642678"/>
                <a:gd name="connsiteY3" fmla="*/ 0 h 870462"/>
                <a:gd name="connsiteX4" fmla="*/ 642678 w 642678"/>
                <a:gd name="connsiteY4" fmla="*/ 780489 h 870462"/>
                <a:gd name="connsiteX0" fmla="*/ 597675 w 597675"/>
                <a:gd name="connsiteY0" fmla="*/ 780489 h 870669"/>
                <a:gd name="connsiteX1" fmla="*/ 194490 w 597675"/>
                <a:gd name="connsiteY1" fmla="*/ 783744 h 870669"/>
                <a:gd name="connsiteX2" fmla="*/ 11931 w 597675"/>
                <a:gd name="connsiteY2" fmla="*/ 259117 h 870669"/>
                <a:gd name="connsiteX3" fmla="*/ 274386 w 597675"/>
                <a:gd name="connsiteY3" fmla="*/ 0 h 870669"/>
                <a:gd name="connsiteX4" fmla="*/ 597675 w 597675"/>
                <a:gd name="connsiteY4" fmla="*/ 780489 h 87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75" h="870669">
                  <a:moveTo>
                    <a:pt x="597675" y="780489"/>
                  </a:moveTo>
                  <a:cubicBezTo>
                    <a:pt x="451352" y="926812"/>
                    <a:pt x="292114" y="870639"/>
                    <a:pt x="194490" y="783744"/>
                  </a:cubicBezTo>
                  <a:cubicBezTo>
                    <a:pt x="96866" y="696849"/>
                    <a:pt x="-41627" y="458997"/>
                    <a:pt x="11931" y="259117"/>
                  </a:cubicBezTo>
                  <a:cubicBezTo>
                    <a:pt x="65489" y="59237"/>
                    <a:pt x="67455" y="0"/>
                    <a:pt x="274386" y="0"/>
                  </a:cubicBezTo>
                  <a:lnTo>
                    <a:pt x="597675" y="780489"/>
                  </a:ln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grpSp>
      <p:sp>
        <p:nvSpPr>
          <p:cNvPr id="282654" name="Text Box 2"/>
          <p:cNvSpPr txBox="1">
            <a:spLocks noChangeArrowheads="1"/>
          </p:cNvSpPr>
          <p:nvPr/>
        </p:nvSpPr>
        <p:spPr bwMode="auto">
          <a:xfrm>
            <a:off x="3246867" y="5818817"/>
            <a:ext cx="6963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spcBef>
                <a:spcPct val="0"/>
              </a:spcBef>
              <a:buFontTx/>
              <a:buNone/>
            </a:pPr>
            <a:r>
              <a:rPr lang="en-US" altLang="en-US" sz="2400">
                <a:solidFill>
                  <a:srgbClr val="000000"/>
                </a:solidFill>
                <a:latin typeface="Roboto" panose="02000000000000000000" pitchFamily="2" charset="0"/>
                <a:ea typeface="Roboto" panose="02000000000000000000" pitchFamily="2" charset="0"/>
                <a:cs typeface="Roboto" panose="02000000000000000000" pitchFamily="2" charset="0"/>
              </a:rPr>
              <a:t>The better the target “fills the beam” the easier it is for the radar to see it</a:t>
            </a:r>
          </a:p>
        </p:txBody>
      </p:sp>
    </p:spTree>
    <p:custDataLst>
      <p:tags r:id="rId1"/>
    </p:custDataLst>
    <p:extLst>
      <p:ext uri="{BB962C8B-B14F-4D97-AF65-F5344CB8AC3E}">
        <p14:creationId xmlns:p14="http://schemas.microsoft.com/office/powerpoint/2010/main" val="4022280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2654"/>
                                        </p:tgtEl>
                                        <p:attrNameLst>
                                          <p:attrName>style.visibility</p:attrName>
                                        </p:attrNameLst>
                                      </p:cBhvr>
                                      <p:to>
                                        <p:strVal val="visible"/>
                                      </p:to>
                                    </p:set>
                                    <p:anim calcmode="lin" valueType="num">
                                      <p:cBhvr>
                                        <p:cTn id="7" dur="500" fill="hold"/>
                                        <p:tgtEl>
                                          <p:spTgt spid="282654"/>
                                        </p:tgtEl>
                                        <p:attrNameLst>
                                          <p:attrName>ppt_w</p:attrName>
                                        </p:attrNameLst>
                                      </p:cBhvr>
                                      <p:tavLst>
                                        <p:tav tm="0">
                                          <p:val>
                                            <p:fltVal val="0"/>
                                          </p:val>
                                        </p:tav>
                                        <p:tav tm="100000">
                                          <p:val>
                                            <p:strVal val="#ppt_w"/>
                                          </p:val>
                                        </p:tav>
                                      </p:tavLst>
                                    </p:anim>
                                    <p:anim calcmode="lin" valueType="num">
                                      <p:cBhvr>
                                        <p:cTn id="8" dur="500" fill="hold"/>
                                        <p:tgtEl>
                                          <p:spTgt spid="282654"/>
                                        </p:tgtEl>
                                        <p:attrNameLst>
                                          <p:attrName>ppt_h</p:attrName>
                                        </p:attrNameLst>
                                      </p:cBhvr>
                                      <p:tavLst>
                                        <p:tav tm="0">
                                          <p:val>
                                            <p:fltVal val="0"/>
                                          </p:val>
                                        </p:tav>
                                        <p:tav tm="100000">
                                          <p:val>
                                            <p:strVal val="#ppt_h"/>
                                          </p:val>
                                        </p:tav>
                                      </p:tavLst>
                                    </p:anim>
                                    <p:animEffect transition="in" filter="fade">
                                      <p:cBhvr>
                                        <p:cTn id="9" dur="500"/>
                                        <p:tgtEl>
                                          <p:spTgt spid="282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E44CE39F-79D7-0B60-8545-C5F268018247}"/>
              </a:ext>
            </a:extLst>
          </p:cNvPr>
          <p:cNvSpPr>
            <a:spLocks noGrp="1" noChangeArrowheads="1"/>
          </p:cNvSpPr>
          <p:nvPr>
            <p:ph type="title"/>
          </p:nvPr>
        </p:nvSpPr>
        <p:spPr>
          <a:xfrm>
            <a:off x="0" y="0"/>
            <a:ext cx="12192000" cy="1325880"/>
          </a:xfrm>
        </p:spPr>
        <p:txBody>
          <a:bodyPr>
            <a:normAutofit/>
          </a:bodyPr>
          <a:lstStyle/>
          <a:p>
            <a:pPr algn="ctr"/>
            <a:r>
              <a:rPr lang="en-US" altLang="en-US" sz="4000" b="1" dirty="0">
                <a:ea typeface="MS PGothic" charset="-128"/>
              </a:rPr>
              <a:t>Beam Broadening Impacts Storm Appearance</a:t>
            </a:r>
          </a:p>
        </p:txBody>
      </p:sp>
      <p:sp>
        <p:nvSpPr>
          <p:cNvPr id="52" name="Rectangle 1">
            <a:extLst>
              <a:ext uri="{FF2B5EF4-FFF2-40B4-BE49-F238E27FC236}">
                <a16:creationId xmlns:a16="http://schemas.microsoft.com/office/drawing/2014/main" id="{D435AE77-9C7B-2DC4-9C12-49F7898F3474}"/>
              </a:ext>
            </a:extLst>
          </p:cNvPr>
          <p:cNvSpPr txBox="1">
            <a:spLocks noChangeArrowheads="1"/>
          </p:cNvSpPr>
          <p:nvPr/>
        </p:nvSpPr>
        <p:spPr>
          <a:xfrm>
            <a:off x="838200" y="1119778"/>
            <a:ext cx="10515600" cy="99545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Calibri"/>
                <a:ea typeface="ＭＳ Ｐゴシック" charset="0"/>
                <a:cs typeface="Calibri"/>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Calibri"/>
                <a:ea typeface="ＭＳ Ｐゴシック" charset="0"/>
                <a:cs typeface="Calibri"/>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Calibri"/>
                <a:ea typeface="ＭＳ Ｐゴシック" charset="0"/>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Calibri"/>
                <a:ea typeface="ＭＳ Ｐゴシック" charset="0"/>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a:latin typeface="Roboto" panose="02000000000000000000" pitchFamily="2" charset="0"/>
                <a:ea typeface="Roboto" panose="02000000000000000000" pitchFamily="2" charset="0"/>
                <a:cs typeface="Roboto" panose="02000000000000000000" pitchFamily="2" charset="0"/>
              </a:rPr>
              <a:t>Broadening of the radar beam causes storms at far ranges to be less defined</a:t>
            </a:r>
          </a:p>
        </p:txBody>
      </p:sp>
      <p:sp>
        <p:nvSpPr>
          <p:cNvPr id="62466" name="Text Box 1"/>
          <p:cNvSpPr txBox="1">
            <a:spLocks noChangeArrowheads="1"/>
          </p:cNvSpPr>
          <p:nvPr/>
        </p:nvSpPr>
        <p:spPr bwMode="auto">
          <a:xfrm>
            <a:off x="3620294" y="1971141"/>
            <a:ext cx="4951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type="none" w="med" len="lg"/>
              </a14:hiddenLine>
            </a:ext>
          </a:extLst>
        </p:spPr>
        <p:txBody>
          <a:bodyPr lIns="0" rIns="0">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r>
              <a:rPr lang="en-US" altLang="en-US" sz="2000">
                <a:solidFill>
                  <a:srgbClr val="000000"/>
                </a:solidFill>
                <a:latin typeface="Roboto" panose="02000000000000000000" pitchFamily="2" charset="0"/>
                <a:ea typeface="Roboto" panose="02000000000000000000" pitchFamily="2" charset="0"/>
                <a:cs typeface="Roboto" panose="02000000000000000000" pitchFamily="2" charset="0"/>
              </a:rPr>
              <a:t>This is the same storm</a:t>
            </a:r>
          </a:p>
        </p:txBody>
      </p:sp>
      <p:pic>
        <p:nvPicPr>
          <p:cNvPr id="34" name="Picture 1" descr="A supercell thunderstorm in far western Arkansas as seen in radar reflectivity from the Fort Smith, Arkansas radar site. The storm is very close to the radar site and thus is displayed in very high resolution.">
            <a:extLst>
              <a:ext uri="{FF2B5EF4-FFF2-40B4-BE49-F238E27FC236}">
                <a16:creationId xmlns:a16="http://schemas.microsoft.com/office/drawing/2014/main" id="{0B993C91-E945-233D-9C6B-59C1333CF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7767" y="2371193"/>
            <a:ext cx="4003221" cy="3832143"/>
          </a:xfrm>
          <a:prstGeom prst="rect">
            <a:avLst/>
          </a:prstGeom>
          <a:ln>
            <a:noFill/>
          </a:ln>
          <a:effectLst>
            <a:outerShdw blurRad="292100" dist="139700" dir="2700000" algn="tl" rotWithShape="0">
              <a:srgbClr val="333333">
                <a:alpha val="65000"/>
              </a:srgbClr>
            </a:outerShdw>
          </a:effectLst>
        </p:spPr>
      </p:pic>
      <p:sp>
        <p:nvSpPr>
          <p:cNvPr id="36" name="Text Box 2">
            <a:extLst>
              <a:ext uri="{FF2B5EF4-FFF2-40B4-BE49-F238E27FC236}">
                <a16:creationId xmlns:a16="http://schemas.microsoft.com/office/drawing/2014/main" id="{BD0261EF-2575-56DE-9E18-1553BA53F93B}"/>
              </a:ext>
            </a:extLst>
          </p:cNvPr>
          <p:cNvSpPr txBox="1">
            <a:spLocks noChangeArrowheads="1"/>
          </p:cNvSpPr>
          <p:nvPr/>
        </p:nvSpPr>
        <p:spPr bwMode="auto">
          <a:xfrm>
            <a:off x="2788026" y="2840316"/>
            <a:ext cx="1282700" cy="40011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a:solidFill>
                  <a:srgbClr val="000000"/>
                </a:solidFill>
                <a:latin typeface="Roboto" panose="02000000000000000000" pitchFamily="2" charset="0"/>
                <a:ea typeface="Roboto" panose="02000000000000000000" pitchFamily="2" charset="0"/>
                <a:cs typeface="Roboto" panose="02000000000000000000" pitchFamily="2" charset="0"/>
              </a:rPr>
              <a:t>KSRX</a:t>
            </a:r>
          </a:p>
        </p:txBody>
      </p:sp>
      <p:grpSp>
        <p:nvGrpSpPr>
          <p:cNvPr id="38" name="Group 2" descr="An animated depiction of a cumulonimbus cloud being scanned very closed to a radar site. The radar beam is located in the lowest portion of the thunderstorm.">
            <a:extLst>
              <a:ext uri="{FF2B5EF4-FFF2-40B4-BE49-F238E27FC236}">
                <a16:creationId xmlns:a16="http://schemas.microsoft.com/office/drawing/2014/main" id="{05D3B07B-32F0-3BD1-4004-EFE9A28C32DC}"/>
              </a:ext>
            </a:extLst>
          </p:cNvPr>
          <p:cNvGrpSpPr/>
          <p:nvPr/>
        </p:nvGrpSpPr>
        <p:grpSpPr>
          <a:xfrm>
            <a:off x="2787429" y="5195126"/>
            <a:ext cx="3168500" cy="1510474"/>
            <a:chOff x="724072" y="4885267"/>
            <a:chExt cx="3355976" cy="1599847"/>
          </a:xfrm>
        </p:grpSpPr>
        <p:grpSp>
          <p:nvGrpSpPr>
            <p:cNvPr id="39" name="Group 1">
              <a:extLst>
                <a:ext uri="{FF2B5EF4-FFF2-40B4-BE49-F238E27FC236}">
                  <a16:creationId xmlns:a16="http://schemas.microsoft.com/office/drawing/2014/main" id="{528EFCE9-1B03-0FDC-751B-21815181C1D3}"/>
                </a:ext>
              </a:extLst>
            </p:cNvPr>
            <p:cNvGrpSpPr/>
            <p:nvPr/>
          </p:nvGrpSpPr>
          <p:grpSpPr>
            <a:xfrm>
              <a:off x="724072" y="6012039"/>
              <a:ext cx="461962" cy="473075"/>
              <a:chOff x="1592263" y="2749550"/>
              <a:chExt cx="461962" cy="473075"/>
            </a:xfrm>
          </p:grpSpPr>
          <p:sp>
            <p:nvSpPr>
              <p:cNvPr id="42" name="Shape 1">
                <a:extLst>
                  <a:ext uri="{FF2B5EF4-FFF2-40B4-BE49-F238E27FC236}">
                    <a16:creationId xmlns:a16="http://schemas.microsoft.com/office/drawing/2014/main" id="{50EA5B4B-0E7E-6A6D-2866-F51C795C37FB}"/>
                  </a:ext>
                </a:extLst>
              </p:cNvPr>
              <p:cNvSpPr>
                <a:spLocks noChangeArrowheads="1"/>
              </p:cNvSpPr>
              <p:nvPr/>
            </p:nvSpPr>
            <p:spPr bwMode="auto">
              <a:xfrm>
                <a:off x="1592263" y="2930525"/>
                <a:ext cx="434975" cy="292100"/>
              </a:xfrm>
              <a:prstGeom prst="triangle">
                <a:avLst>
                  <a:gd name="adj" fmla="val 50000"/>
                </a:avLst>
              </a:prstGeom>
              <a:solidFill>
                <a:srgbClr val="000000"/>
              </a:solidFill>
              <a:ln w="9525">
                <a:noFill/>
                <a:miter lim="800000"/>
                <a:headEnd/>
                <a:tailEnd/>
              </a:ln>
            </p:spPr>
            <p:txBody>
              <a:bodyPr wrap="none" anchor="ct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endParaRPr lang="en-US" altLang="en-US" sz="1600" b="1" kern="0">
                  <a:solidFill>
                    <a:srgbClr val="0000FF"/>
                  </a:solidFill>
                </a:endParaRPr>
              </a:p>
            </p:txBody>
          </p:sp>
          <p:sp>
            <p:nvSpPr>
              <p:cNvPr id="43" name="Freeform 1">
                <a:extLst>
                  <a:ext uri="{FF2B5EF4-FFF2-40B4-BE49-F238E27FC236}">
                    <a16:creationId xmlns:a16="http://schemas.microsoft.com/office/drawing/2014/main" id="{59A15ACD-79BC-A927-7E88-ECD5E73532E4}"/>
                  </a:ext>
                </a:extLst>
              </p:cNvPr>
              <p:cNvSpPr>
                <a:spLocks/>
              </p:cNvSpPr>
              <p:nvPr/>
            </p:nvSpPr>
            <p:spPr bwMode="auto">
              <a:xfrm rot="-543837">
                <a:off x="1793875" y="2749550"/>
                <a:ext cx="260350" cy="288925"/>
              </a:xfrm>
              <a:custGeom>
                <a:avLst/>
                <a:gdLst>
                  <a:gd name="T0" fmla="*/ 2147483646 w 164"/>
                  <a:gd name="T1" fmla="*/ 2147483646 h 182"/>
                  <a:gd name="T2" fmla="*/ 2147483646 w 164"/>
                  <a:gd name="T3" fmla="*/ 2147483646 h 182"/>
                  <a:gd name="T4" fmla="*/ 2147483646 w 164"/>
                  <a:gd name="T5" fmla="*/ 2147483646 h 182"/>
                  <a:gd name="T6" fmla="*/ 2147483646 w 164"/>
                  <a:gd name="T7" fmla="*/ 2147483646 h 182"/>
                  <a:gd name="T8" fmla="*/ 2147483646 w 164"/>
                  <a:gd name="T9" fmla="*/ 2147483646 h 182"/>
                  <a:gd name="T10" fmla="*/ 0 60000 65536"/>
                  <a:gd name="T11" fmla="*/ 0 60000 65536"/>
                  <a:gd name="T12" fmla="*/ 0 60000 65536"/>
                  <a:gd name="T13" fmla="*/ 0 60000 65536"/>
                  <a:gd name="T14" fmla="*/ 0 60000 65536"/>
                  <a:gd name="T15" fmla="*/ 0 w 164"/>
                  <a:gd name="T16" fmla="*/ 0 h 182"/>
                  <a:gd name="T17" fmla="*/ 164 w 164"/>
                  <a:gd name="T18" fmla="*/ 182 h 182"/>
                </a:gdLst>
                <a:ahLst/>
                <a:cxnLst>
                  <a:cxn ang="T10">
                    <a:pos x="T0" y="T1"/>
                  </a:cxn>
                  <a:cxn ang="T11">
                    <a:pos x="T2" y="T3"/>
                  </a:cxn>
                  <a:cxn ang="T12">
                    <a:pos x="T4" y="T5"/>
                  </a:cxn>
                  <a:cxn ang="T13">
                    <a:pos x="T6" y="T7"/>
                  </a:cxn>
                  <a:cxn ang="T14">
                    <a:pos x="T8" y="T9"/>
                  </a:cxn>
                </a:cxnLst>
                <a:rect l="T15" t="T16" r="T17" b="T18"/>
                <a:pathLst>
                  <a:path w="164" h="182">
                    <a:moveTo>
                      <a:pt x="135" y="1"/>
                    </a:moveTo>
                    <a:cubicBezTo>
                      <a:pt x="100" y="0"/>
                      <a:pt x="66" y="0"/>
                      <a:pt x="45" y="19"/>
                    </a:cubicBezTo>
                    <a:cubicBezTo>
                      <a:pt x="24" y="38"/>
                      <a:pt x="0" y="88"/>
                      <a:pt x="10" y="114"/>
                    </a:cubicBezTo>
                    <a:cubicBezTo>
                      <a:pt x="20" y="140"/>
                      <a:pt x="79" y="166"/>
                      <a:pt x="105" y="174"/>
                    </a:cubicBezTo>
                    <a:cubicBezTo>
                      <a:pt x="131" y="182"/>
                      <a:pt x="147" y="172"/>
                      <a:pt x="164" y="162"/>
                    </a:cubicBez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600" b="1" kern="0">
                  <a:solidFill>
                    <a:srgbClr val="0000FF"/>
                  </a:solidFill>
                  <a:latin typeface="Tahoma" charset="0"/>
                  <a:ea typeface="MS PGothic" charset="-128"/>
                </a:endParaRPr>
              </a:p>
            </p:txBody>
          </p:sp>
          <p:sp>
            <p:nvSpPr>
              <p:cNvPr id="44" name="Line 1">
                <a:extLst>
                  <a:ext uri="{FF2B5EF4-FFF2-40B4-BE49-F238E27FC236}">
                    <a16:creationId xmlns:a16="http://schemas.microsoft.com/office/drawing/2014/main" id="{94E2413D-8C83-7CC2-8573-E46503CFE01E}"/>
                  </a:ext>
                </a:extLst>
              </p:cNvPr>
              <p:cNvSpPr>
                <a:spLocks noChangeShapeType="1"/>
              </p:cNvSpPr>
              <p:nvPr/>
            </p:nvSpPr>
            <p:spPr bwMode="auto">
              <a:xfrm flipV="1">
                <a:off x="1809750" y="2909888"/>
                <a:ext cx="187325" cy="396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rgbClr val="0000FF"/>
                  </a:solidFill>
                  <a:latin typeface="Tahoma" charset="0"/>
                  <a:ea typeface="MS PGothic" charset="-128"/>
                </a:endParaRPr>
              </a:p>
            </p:txBody>
          </p:sp>
        </p:grpSp>
        <p:pic>
          <p:nvPicPr>
            <p:cNvPr id="40" name="Picture 2" descr="43thundercloud">
              <a:extLst>
                <a:ext uri="{FF2B5EF4-FFF2-40B4-BE49-F238E27FC236}">
                  <a16:creationId xmlns:a16="http://schemas.microsoft.com/office/drawing/2014/main" id="{EAA7A922-00E1-EF94-6356-2BDCBEBAF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824" t="12665" r="25406" b="19757"/>
            <a:stretch>
              <a:fillRect/>
            </a:stretch>
          </p:blipFill>
          <p:spPr bwMode="auto">
            <a:xfrm>
              <a:off x="1228719" y="4885267"/>
              <a:ext cx="1401763" cy="1447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 name="Freeform 2">
              <a:extLst>
                <a:ext uri="{FF2B5EF4-FFF2-40B4-BE49-F238E27FC236}">
                  <a16:creationId xmlns:a16="http://schemas.microsoft.com/office/drawing/2014/main" id="{E108BBC2-0D5F-A863-A58E-9DDEF5A97515}"/>
                </a:ext>
              </a:extLst>
            </p:cNvPr>
            <p:cNvSpPr>
              <a:spLocks/>
            </p:cNvSpPr>
            <p:nvPr/>
          </p:nvSpPr>
          <p:spPr bwMode="auto">
            <a:xfrm>
              <a:off x="1016173" y="5455003"/>
              <a:ext cx="3063875" cy="733249"/>
            </a:xfrm>
            <a:custGeom>
              <a:avLst/>
              <a:gdLst>
                <a:gd name="T0" fmla="*/ 2147483646 w 4510"/>
                <a:gd name="T1" fmla="*/ 2147483646 h 791"/>
                <a:gd name="T2" fmla="*/ 2147483646 w 4510"/>
                <a:gd name="T3" fmla="*/ 2147483646 h 791"/>
                <a:gd name="T4" fmla="*/ 2147483646 w 4510"/>
                <a:gd name="T5" fmla="*/ 2147483646 h 791"/>
                <a:gd name="T6" fmla="*/ 0 w 4510"/>
                <a:gd name="T7" fmla="*/ 2147483646 h 791"/>
                <a:gd name="T8" fmla="*/ 2147483646 w 4510"/>
                <a:gd name="T9" fmla="*/ 2147483646 h 791"/>
                <a:gd name="T10" fmla="*/ 0 60000 65536"/>
                <a:gd name="T11" fmla="*/ 0 60000 65536"/>
                <a:gd name="T12" fmla="*/ 0 60000 65536"/>
                <a:gd name="T13" fmla="*/ 0 60000 65536"/>
                <a:gd name="T14" fmla="*/ 0 60000 65536"/>
                <a:gd name="T15" fmla="*/ 0 w 4510"/>
                <a:gd name="T16" fmla="*/ 0 h 791"/>
                <a:gd name="T17" fmla="*/ 4510 w 4510"/>
                <a:gd name="T18" fmla="*/ 791 h 791"/>
              </a:gdLst>
              <a:ahLst/>
              <a:cxnLst>
                <a:cxn ang="T10">
                  <a:pos x="T0" y="T1"/>
                </a:cxn>
                <a:cxn ang="T11">
                  <a:pos x="T2" y="T3"/>
                </a:cxn>
                <a:cxn ang="T12">
                  <a:pos x="T4" y="T5"/>
                </a:cxn>
                <a:cxn ang="T13">
                  <a:pos x="T6" y="T7"/>
                </a:cxn>
                <a:cxn ang="T14">
                  <a:pos x="T8" y="T9"/>
                </a:cxn>
              </a:cxnLst>
              <a:rect l="T15" t="T16" r="T17" b="T18"/>
              <a:pathLst>
                <a:path w="4510" h="791">
                  <a:moveTo>
                    <a:pt x="4198" y="50"/>
                  </a:moveTo>
                  <a:cubicBezTo>
                    <a:pt x="4302" y="23"/>
                    <a:pt x="4438" y="0"/>
                    <a:pt x="4474" y="132"/>
                  </a:cubicBezTo>
                  <a:cubicBezTo>
                    <a:pt x="4510" y="247"/>
                    <a:pt x="4476" y="360"/>
                    <a:pt x="4277" y="361"/>
                  </a:cubicBezTo>
                  <a:lnTo>
                    <a:pt x="0" y="791"/>
                  </a:lnTo>
                  <a:lnTo>
                    <a:pt x="4198" y="50"/>
                  </a:lnTo>
                  <a:close/>
                </a:path>
              </a:pathLst>
            </a:custGeom>
            <a:solidFill>
              <a:srgbClr val="FFFF00">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600" b="1" kern="0">
                <a:solidFill>
                  <a:srgbClr val="0000FF"/>
                </a:solidFill>
                <a:latin typeface="Tahoma" charset="0"/>
                <a:ea typeface="MS PGothic" charset="-128"/>
              </a:endParaRPr>
            </a:p>
          </p:txBody>
        </p:sp>
      </p:grpSp>
      <p:pic>
        <p:nvPicPr>
          <p:cNvPr id="35" name="Picture 3" descr="A supercell thunderstorm in far western Arkansas as seen in radar reflectivity from the Tulsa, Oklahoma radar site. The storm is much farther from this radar site and thus is displayed in much lower resolution.">
            <a:extLst>
              <a:ext uri="{FF2B5EF4-FFF2-40B4-BE49-F238E27FC236}">
                <a16:creationId xmlns:a16="http://schemas.microsoft.com/office/drawing/2014/main" id="{9B789132-B583-1736-6CB6-3A8949A1C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5626" y="2371192"/>
            <a:ext cx="4003221" cy="3832143"/>
          </a:xfrm>
          <a:prstGeom prst="rect">
            <a:avLst/>
          </a:prstGeom>
          <a:ln>
            <a:noFill/>
          </a:ln>
          <a:effectLst>
            <a:outerShdw blurRad="292100" dist="139700" dir="2700000" algn="tl" rotWithShape="0">
              <a:srgbClr val="333333">
                <a:alpha val="65000"/>
              </a:srgbClr>
            </a:outerShdw>
          </a:effectLst>
        </p:spPr>
      </p:pic>
      <p:sp>
        <p:nvSpPr>
          <p:cNvPr id="37" name="Text Box 2">
            <a:extLst>
              <a:ext uri="{FF2B5EF4-FFF2-40B4-BE49-F238E27FC236}">
                <a16:creationId xmlns:a16="http://schemas.microsoft.com/office/drawing/2014/main" id="{81AA5D43-0AF9-E0D4-B257-44379EDCF06E}"/>
              </a:ext>
            </a:extLst>
          </p:cNvPr>
          <p:cNvSpPr txBox="1">
            <a:spLocks noChangeArrowheads="1"/>
          </p:cNvSpPr>
          <p:nvPr/>
        </p:nvSpPr>
        <p:spPr bwMode="auto">
          <a:xfrm>
            <a:off x="8125885" y="2831399"/>
            <a:ext cx="1282700" cy="40011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a:solidFill>
                  <a:srgbClr val="000000"/>
                </a:solidFill>
                <a:latin typeface="Roboto" panose="02000000000000000000" pitchFamily="2" charset="0"/>
                <a:ea typeface="Roboto" panose="02000000000000000000" pitchFamily="2" charset="0"/>
                <a:cs typeface="Roboto" panose="02000000000000000000" pitchFamily="2" charset="0"/>
              </a:rPr>
              <a:t>KINX</a:t>
            </a:r>
          </a:p>
        </p:txBody>
      </p:sp>
      <p:grpSp>
        <p:nvGrpSpPr>
          <p:cNvPr id="45" name="Group 4" descr="An animated depiction of a cumulonimbus cloud being scanned farther away from a radar site. The radar beam is located in the middle and upper portions of the thunderstorm.">
            <a:extLst>
              <a:ext uri="{FF2B5EF4-FFF2-40B4-BE49-F238E27FC236}">
                <a16:creationId xmlns:a16="http://schemas.microsoft.com/office/drawing/2014/main" id="{3D2A2FFA-1BD2-E55B-514C-58FBF81D367C}"/>
              </a:ext>
            </a:extLst>
          </p:cNvPr>
          <p:cNvGrpSpPr/>
          <p:nvPr/>
        </p:nvGrpSpPr>
        <p:grpSpPr>
          <a:xfrm>
            <a:off x="7291518" y="5308581"/>
            <a:ext cx="3571376" cy="1391235"/>
            <a:chOff x="724072" y="5011561"/>
            <a:chExt cx="3782691" cy="1473553"/>
          </a:xfrm>
        </p:grpSpPr>
        <p:grpSp>
          <p:nvGrpSpPr>
            <p:cNvPr id="46" name="Group 3">
              <a:extLst>
                <a:ext uri="{FF2B5EF4-FFF2-40B4-BE49-F238E27FC236}">
                  <a16:creationId xmlns:a16="http://schemas.microsoft.com/office/drawing/2014/main" id="{C0BF7322-61CE-58D4-87E4-FB50FD675A01}"/>
                </a:ext>
              </a:extLst>
            </p:cNvPr>
            <p:cNvGrpSpPr/>
            <p:nvPr/>
          </p:nvGrpSpPr>
          <p:grpSpPr>
            <a:xfrm>
              <a:off x="724072" y="6012039"/>
              <a:ext cx="461962" cy="473075"/>
              <a:chOff x="1592263" y="2749550"/>
              <a:chExt cx="461962" cy="473075"/>
            </a:xfrm>
          </p:grpSpPr>
          <p:sp>
            <p:nvSpPr>
              <p:cNvPr id="49" name="Shape 2">
                <a:extLst>
                  <a:ext uri="{FF2B5EF4-FFF2-40B4-BE49-F238E27FC236}">
                    <a16:creationId xmlns:a16="http://schemas.microsoft.com/office/drawing/2014/main" id="{D3E81C7A-1B4D-2DB0-4FC9-5F5126AAD0FD}"/>
                  </a:ext>
                </a:extLst>
              </p:cNvPr>
              <p:cNvSpPr>
                <a:spLocks noChangeArrowheads="1"/>
              </p:cNvSpPr>
              <p:nvPr/>
            </p:nvSpPr>
            <p:spPr bwMode="auto">
              <a:xfrm>
                <a:off x="1592263" y="2930525"/>
                <a:ext cx="434975" cy="292100"/>
              </a:xfrm>
              <a:prstGeom prst="triangle">
                <a:avLst>
                  <a:gd name="adj" fmla="val 50000"/>
                </a:avLst>
              </a:prstGeom>
              <a:solidFill>
                <a:srgbClr val="000000"/>
              </a:solidFill>
              <a:ln w="9525">
                <a:noFill/>
                <a:miter lim="800000"/>
                <a:headEnd/>
                <a:tailEnd/>
              </a:ln>
            </p:spPr>
            <p:txBody>
              <a:bodyPr wrap="none" anchor="ct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endParaRPr lang="en-US" altLang="en-US" sz="1600" b="1" kern="0">
                  <a:solidFill>
                    <a:srgbClr val="0000FF"/>
                  </a:solidFill>
                </a:endParaRPr>
              </a:p>
            </p:txBody>
          </p:sp>
          <p:sp>
            <p:nvSpPr>
              <p:cNvPr id="50" name="Freeform 3">
                <a:extLst>
                  <a:ext uri="{FF2B5EF4-FFF2-40B4-BE49-F238E27FC236}">
                    <a16:creationId xmlns:a16="http://schemas.microsoft.com/office/drawing/2014/main" id="{2754DD7C-FDEA-DEAE-9198-FB38D4171D91}"/>
                  </a:ext>
                </a:extLst>
              </p:cNvPr>
              <p:cNvSpPr>
                <a:spLocks/>
              </p:cNvSpPr>
              <p:nvPr/>
            </p:nvSpPr>
            <p:spPr bwMode="auto">
              <a:xfrm rot="-543837">
                <a:off x="1793875" y="2749550"/>
                <a:ext cx="260350" cy="288925"/>
              </a:xfrm>
              <a:custGeom>
                <a:avLst/>
                <a:gdLst>
                  <a:gd name="T0" fmla="*/ 2147483646 w 164"/>
                  <a:gd name="T1" fmla="*/ 2147483646 h 182"/>
                  <a:gd name="T2" fmla="*/ 2147483646 w 164"/>
                  <a:gd name="T3" fmla="*/ 2147483646 h 182"/>
                  <a:gd name="T4" fmla="*/ 2147483646 w 164"/>
                  <a:gd name="T5" fmla="*/ 2147483646 h 182"/>
                  <a:gd name="T6" fmla="*/ 2147483646 w 164"/>
                  <a:gd name="T7" fmla="*/ 2147483646 h 182"/>
                  <a:gd name="T8" fmla="*/ 2147483646 w 164"/>
                  <a:gd name="T9" fmla="*/ 2147483646 h 182"/>
                  <a:gd name="T10" fmla="*/ 0 60000 65536"/>
                  <a:gd name="T11" fmla="*/ 0 60000 65536"/>
                  <a:gd name="T12" fmla="*/ 0 60000 65536"/>
                  <a:gd name="T13" fmla="*/ 0 60000 65536"/>
                  <a:gd name="T14" fmla="*/ 0 60000 65536"/>
                  <a:gd name="T15" fmla="*/ 0 w 164"/>
                  <a:gd name="T16" fmla="*/ 0 h 182"/>
                  <a:gd name="T17" fmla="*/ 164 w 164"/>
                  <a:gd name="T18" fmla="*/ 182 h 182"/>
                </a:gdLst>
                <a:ahLst/>
                <a:cxnLst>
                  <a:cxn ang="T10">
                    <a:pos x="T0" y="T1"/>
                  </a:cxn>
                  <a:cxn ang="T11">
                    <a:pos x="T2" y="T3"/>
                  </a:cxn>
                  <a:cxn ang="T12">
                    <a:pos x="T4" y="T5"/>
                  </a:cxn>
                  <a:cxn ang="T13">
                    <a:pos x="T6" y="T7"/>
                  </a:cxn>
                  <a:cxn ang="T14">
                    <a:pos x="T8" y="T9"/>
                  </a:cxn>
                </a:cxnLst>
                <a:rect l="T15" t="T16" r="T17" b="T18"/>
                <a:pathLst>
                  <a:path w="164" h="182">
                    <a:moveTo>
                      <a:pt x="135" y="1"/>
                    </a:moveTo>
                    <a:cubicBezTo>
                      <a:pt x="100" y="0"/>
                      <a:pt x="66" y="0"/>
                      <a:pt x="45" y="19"/>
                    </a:cubicBezTo>
                    <a:cubicBezTo>
                      <a:pt x="24" y="38"/>
                      <a:pt x="0" y="88"/>
                      <a:pt x="10" y="114"/>
                    </a:cubicBezTo>
                    <a:cubicBezTo>
                      <a:pt x="20" y="140"/>
                      <a:pt x="79" y="166"/>
                      <a:pt x="105" y="174"/>
                    </a:cubicBezTo>
                    <a:cubicBezTo>
                      <a:pt x="131" y="182"/>
                      <a:pt x="147" y="172"/>
                      <a:pt x="164" y="162"/>
                    </a:cubicBez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600" b="1" kern="0">
                  <a:solidFill>
                    <a:srgbClr val="0000FF"/>
                  </a:solidFill>
                  <a:latin typeface="Tahoma" charset="0"/>
                  <a:ea typeface="MS PGothic" charset="-128"/>
                </a:endParaRPr>
              </a:p>
            </p:txBody>
          </p:sp>
          <p:sp>
            <p:nvSpPr>
              <p:cNvPr id="51" name="Line 2">
                <a:extLst>
                  <a:ext uri="{FF2B5EF4-FFF2-40B4-BE49-F238E27FC236}">
                    <a16:creationId xmlns:a16="http://schemas.microsoft.com/office/drawing/2014/main" id="{F4B11FD6-3EA0-85B1-5F5E-C7FEA3951339}"/>
                  </a:ext>
                </a:extLst>
              </p:cNvPr>
              <p:cNvSpPr>
                <a:spLocks noChangeShapeType="1"/>
              </p:cNvSpPr>
              <p:nvPr/>
            </p:nvSpPr>
            <p:spPr bwMode="auto">
              <a:xfrm flipV="1">
                <a:off x="1809750" y="2909888"/>
                <a:ext cx="187325" cy="396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sz="1600" b="1" kern="0">
                  <a:solidFill>
                    <a:srgbClr val="0000FF"/>
                  </a:solidFill>
                  <a:latin typeface="Tahoma" charset="0"/>
                  <a:ea typeface="MS PGothic" charset="-128"/>
                </a:endParaRPr>
              </a:p>
            </p:txBody>
          </p:sp>
        </p:grpSp>
        <p:pic>
          <p:nvPicPr>
            <p:cNvPr id="47" name="Picture 4" descr="43thundercloud">
              <a:extLst>
                <a:ext uri="{FF2B5EF4-FFF2-40B4-BE49-F238E27FC236}">
                  <a16:creationId xmlns:a16="http://schemas.microsoft.com/office/drawing/2014/main" id="{858C1D1B-EAE4-1748-32DE-992B95C63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824" t="12665" r="25406" b="19757"/>
            <a:stretch>
              <a:fillRect/>
            </a:stretch>
          </p:blipFill>
          <p:spPr bwMode="auto">
            <a:xfrm>
              <a:off x="3105000" y="5011561"/>
              <a:ext cx="1401763" cy="1447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 name="Freeform 4">
              <a:extLst>
                <a:ext uri="{FF2B5EF4-FFF2-40B4-BE49-F238E27FC236}">
                  <a16:creationId xmlns:a16="http://schemas.microsoft.com/office/drawing/2014/main" id="{0E00C2F7-635A-1AE2-DF67-88B5D0786562}"/>
                </a:ext>
              </a:extLst>
            </p:cNvPr>
            <p:cNvSpPr>
              <a:spLocks/>
            </p:cNvSpPr>
            <p:nvPr/>
          </p:nvSpPr>
          <p:spPr bwMode="auto">
            <a:xfrm>
              <a:off x="1016173" y="5455003"/>
              <a:ext cx="3063875" cy="733249"/>
            </a:xfrm>
            <a:custGeom>
              <a:avLst/>
              <a:gdLst>
                <a:gd name="T0" fmla="*/ 2147483646 w 4510"/>
                <a:gd name="T1" fmla="*/ 2147483646 h 791"/>
                <a:gd name="T2" fmla="*/ 2147483646 w 4510"/>
                <a:gd name="T3" fmla="*/ 2147483646 h 791"/>
                <a:gd name="T4" fmla="*/ 2147483646 w 4510"/>
                <a:gd name="T5" fmla="*/ 2147483646 h 791"/>
                <a:gd name="T6" fmla="*/ 0 w 4510"/>
                <a:gd name="T7" fmla="*/ 2147483646 h 791"/>
                <a:gd name="T8" fmla="*/ 2147483646 w 4510"/>
                <a:gd name="T9" fmla="*/ 2147483646 h 791"/>
                <a:gd name="T10" fmla="*/ 0 60000 65536"/>
                <a:gd name="T11" fmla="*/ 0 60000 65536"/>
                <a:gd name="T12" fmla="*/ 0 60000 65536"/>
                <a:gd name="T13" fmla="*/ 0 60000 65536"/>
                <a:gd name="T14" fmla="*/ 0 60000 65536"/>
                <a:gd name="T15" fmla="*/ 0 w 4510"/>
                <a:gd name="T16" fmla="*/ 0 h 791"/>
                <a:gd name="T17" fmla="*/ 4510 w 4510"/>
                <a:gd name="T18" fmla="*/ 791 h 791"/>
              </a:gdLst>
              <a:ahLst/>
              <a:cxnLst>
                <a:cxn ang="T10">
                  <a:pos x="T0" y="T1"/>
                </a:cxn>
                <a:cxn ang="T11">
                  <a:pos x="T2" y="T3"/>
                </a:cxn>
                <a:cxn ang="T12">
                  <a:pos x="T4" y="T5"/>
                </a:cxn>
                <a:cxn ang="T13">
                  <a:pos x="T6" y="T7"/>
                </a:cxn>
                <a:cxn ang="T14">
                  <a:pos x="T8" y="T9"/>
                </a:cxn>
              </a:cxnLst>
              <a:rect l="T15" t="T16" r="T17" b="T18"/>
              <a:pathLst>
                <a:path w="4510" h="791">
                  <a:moveTo>
                    <a:pt x="4198" y="50"/>
                  </a:moveTo>
                  <a:cubicBezTo>
                    <a:pt x="4302" y="23"/>
                    <a:pt x="4438" y="0"/>
                    <a:pt x="4474" y="132"/>
                  </a:cubicBezTo>
                  <a:cubicBezTo>
                    <a:pt x="4510" y="247"/>
                    <a:pt x="4476" y="360"/>
                    <a:pt x="4277" y="361"/>
                  </a:cubicBezTo>
                  <a:lnTo>
                    <a:pt x="0" y="791"/>
                  </a:lnTo>
                  <a:lnTo>
                    <a:pt x="4198" y="50"/>
                  </a:lnTo>
                  <a:close/>
                </a:path>
              </a:pathLst>
            </a:custGeom>
            <a:solidFill>
              <a:srgbClr val="FFFF00">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600" b="1" kern="0">
                <a:solidFill>
                  <a:srgbClr val="0000FF"/>
                </a:solidFill>
                <a:latin typeface="Tahoma" charset="0"/>
                <a:ea typeface="MS PGothic" charset="-128"/>
              </a:endParaRPr>
            </a:p>
          </p:txBody>
        </p:sp>
      </p:grpSp>
    </p:spTree>
    <p:custDataLst>
      <p:tags r:id="rId1"/>
    </p:custDataLst>
    <p:extLst>
      <p:ext uri="{BB962C8B-B14F-4D97-AF65-F5344CB8AC3E}">
        <p14:creationId xmlns:p14="http://schemas.microsoft.com/office/powerpoint/2010/main" val="1546476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noChangeArrowheads="1"/>
          </p:cNvSpPr>
          <p:nvPr>
            <p:ph type="title"/>
          </p:nvPr>
        </p:nvSpPr>
        <p:spPr>
          <a:xfrm>
            <a:off x="1524000" y="0"/>
            <a:ext cx="9144000" cy="1325880"/>
          </a:xfrm>
        </p:spPr>
        <p:txBody>
          <a:bodyPr>
            <a:normAutofit/>
          </a:bodyPr>
          <a:lstStyle/>
          <a:p>
            <a:pPr algn="ctr"/>
            <a:r>
              <a:rPr lang="en-US" altLang="en-US" sz="4000" b="1" dirty="0">
                <a:ea typeface="MS PGothic" charset="-128"/>
              </a:rPr>
              <a:t>Beam Blockage</a:t>
            </a:r>
          </a:p>
        </p:txBody>
      </p:sp>
      <p:pic>
        <p:nvPicPr>
          <p:cNvPr id="2" name="Picture 1" descr="A radar reflectivity image from the Vance radar site in northwest Oklahoma. While it is a quiet weather day with only light reflectivity returns on the image, a chunk of reflectivity to the southwest of the site is non-existent due to the beam being blocked. ">
            <a:extLst>
              <a:ext uri="{FF2B5EF4-FFF2-40B4-BE49-F238E27FC236}">
                <a16:creationId xmlns:a16="http://schemas.microsoft.com/office/drawing/2014/main" id="{FF592B00-948E-2E74-3A27-D55C15D0D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430" y="1130129"/>
            <a:ext cx="7637159" cy="5375586"/>
          </a:xfrm>
          <a:prstGeom prst="rect">
            <a:avLst/>
          </a:prstGeom>
          <a:ln>
            <a:noFill/>
          </a:ln>
          <a:effectLst>
            <a:outerShdw blurRad="292100" dist="139700" dir="2700000" algn="tl" rotWithShape="0">
              <a:srgbClr val="333333">
                <a:alpha val="65000"/>
              </a:srgbClr>
            </a:outerShdw>
          </a:effectLst>
        </p:spPr>
      </p:pic>
      <p:grpSp>
        <p:nvGrpSpPr>
          <p:cNvPr id="3" name="Group 1">
            <a:extLst>
              <a:ext uri="{FF2B5EF4-FFF2-40B4-BE49-F238E27FC236}">
                <a16:creationId xmlns:a16="http://schemas.microsoft.com/office/drawing/2014/main" id="{DF7723F3-49C7-BBFC-98F8-584ABFA00015}"/>
              </a:ext>
              <a:ext uri="{C183D7F6-B498-43B3-948B-1728B52AA6E4}">
                <adec:decorative xmlns:adec="http://schemas.microsoft.com/office/drawing/2017/decorative" val="1"/>
              </a:ext>
            </a:extLst>
          </p:cNvPr>
          <p:cNvGrpSpPr>
            <a:grpSpLocks/>
          </p:cNvGrpSpPr>
          <p:nvPr/>
        </p:nvGrpSpPr>
        <p:grpSpPr bwMode="auto">
          <a:xfrm>
            <a:off x="2259255" y="2436622"/>
            <a:ext cx="3306039" cy="1931591"/>
            <a:chOff x="1039957" y="1131362"/>
            <a:chExt cx="3306397" cy="1931699"/>
          </a:xfrm>
        </p:grpSpPr>
        <p:sp>
          <p:nvSpPr>
            <p:cNvPr id="6" name="Line 1">
              <a:extLst>
                <a:ext uri="{FF2B5EF4-FFF2-40B4-BE49-F238E27FC236}">
                  <a16:creationId xmlns:a16="http://schemas.microsoft.com/office/drawing/2014/main" id="{33AE94EE-F055-21B1-87E3-4B95B5C90968}"/>
                </a:ext>
              </a:extLst>
            </p:cNvPr>
            <p:cNvSpPr>
              <a:spLocks noChangeShapeType="1"/>
            </p:cNvSpPr>
            <p:nvPr/>
          </p:nvSpPr>
          <p:spPr bwMode="auto">
            <a:xfrm>
              <a:off x="2722273" y="1969389"/>
              <a:ext cx="635057" cy="1093672"/>
            </a:xfrm>
            <a:prstGeom prst="line">
              <a:avLst/>
            </a:prstGeom>
            <a:noFill/>
            <a:ln w="38100">
              <a:solidFill>
                <a:srgbClr val="000000"/>
              </a:solidFill>
              <a:round/>
              <a:headEnd/>
              <a:tailEnd type="triangle" w="med" len="lg"/>
            </a:ln>
            <a:extLst>
              <a:ext uri="{909E8E84-426E-40DD-AFC4-6F175D3DCCD1}">
                <a14:hiddenFill xmlns:a14="http://schemas.microsoft.com/office/drawing/2010/main">
                  <a:noFill/>
                </a14:hiddenFill>
              </a:ext>
            </a:extLst>
          </p:spPr>
          <p:txBody>
            <a:bodyPr wrap="square">
              <a:spAutoFit/>
            </a:bodyPr>
            <a:lstStyle/>
            <a:p>
              <a:pPr>
                <a:defRPr/>
              </a:pPr>
              <a:endParaRPr lang="en-US" sz="1600" b="1" kern="0">
                <a:solidFill>
                  <a:srgbClr val="0000FF"/>
                </a:solidFill>
                <a:latin typeface="Tahoma" charset="0"/>
                <a:ea typeface="MS PGothic" charset="-128"/>
              </a:endParaRPr>
            </a:p>
          </p:txBody>
        </p:sp>
        <p:sp>
          <p:nvSpPr>
            <p:cNvPr id="7" name="Text Box 1">
              <a:extLst>
                <a:ext uri="{FF2B5EF4-FFF2-40B4-BE49-F238E27FC236}">
                  <a16:creationId xmlns:a16="http://schemas.microsoft.com/office/drawing/2014/main" id="{D71DA310-818B-54EA-233D-27D142C6B5C4}"/>
                </a:ext>
              </a:extLst>
            </p:cNvPr>
            <p:cNvSpPr txBox="1">
              <a:spLocks noChangeArrowheads="1"/>
            </p:cNvSpPr>
            <p:nvPr/>
          </p:nvSpPr>
          <p:spPr bwMode="auto">
            <a:xfrm flipH="1">
              <a:off x="1039957" y="1131362"/>
              <a:ext cx="3306397" cy="707926"/>
            </a:xfrm>
            <a:prstGeom prst="rect">
              <a:avLst/>
            </a:prstGeom>
            <a:solidFill>
              <a:srgbClr val="FFFFFF">
                <a:alpha val="79999"/>
              </a:srgbClr>
            </a:solidFill>
            <a:ln>
              <a:noFill/>
            </a:ln>
            <a:extLst>
              <a:ext uri="{91240B29-F687-4F45-9708-019B960494DF}">
                <a14:hiddenLine xmlns:a14="http://schemas.microsoft.com/office/drawing/2010/main" w="57150">
                  <a:solidFill>
                    <a:srgbClr val="000000"/>
                  </a:solidFill>
                  <a:miter lim="800000"/>
                  <a:headEnd/>
                  <a:tailEnd type="none" w="med" len="lg"/>
                </a14:hiddenLine>
              </a:ext>
            </a:extLst>
          </p:spPr>
          <p:txBody>
            <a:bodyPr wrap="square">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defRPr/>
              </a:pPr>
              <a:r>
                <a:rPr lang="en-US" altLang="en-US" sz="2000" b="1" kern="0" dirty="0">
                  <a:solidFill>
                    <a:srgbClr val="000000"/>
                  </a:solidFill>
                  <a:latin typeface="Roboto" panose="02000000000000000000" pitchFamily="2" charset="0"/>
                  <a:ea typeface="Roboto" panose="02000000000000000000" pitchFamily="2" charset="0"/>
                  <a:cs typeface="Roboto" panose="02000000000000000000" pitchFamily="2" charset="0"/>
                </a:rPr>
                <a:t>Vance Radar (KVNX) beam blockage at lowest tilt</a:t>
              </a:r>
            </a:p>
          </p:txBody>
        </p:sp>
      </p:grpSp>
    </p:spTree>
    <p:custDataLst>
      <p:tags r:id="rId1"/>
    </p:custDataLst>
    <p:extLst>
      <p:ext uri="{BB962C8B-B14F-4D97-AF65-F5344CB8AC3E}">
        <p14:creationId xmlns:p14="http://schemas.microsoft.com/office/powerpoint/2010/main" val="2395648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880D9C0-6A5B-B343-94F2-91A12684DC8A}"/>
              </a:ext>
            </a:extLst>
          </p:cNvPr>
          <p:cNvSpPr>
            <a:spLocks noGrp="1"/>
          </p:cNvSpPr>
          <p:nvPr>
            <p:ph type="title"/>
          </p:nvPr>
        </p:nvSpPr>
        <p:spPr>
          <a:xfrm>
            <a:off x="838200" y="2"/>
            <a:ext cx="10515600" cy="882649"/>
          </a:xfrm>
        </p:spPr>
        <p:txBody>
          <a:bodyPr>
            <a:normAutofit/>
          </a:bodyPr>
          <a:lstStyle/>
          <a:p>
            <a:pPr algn="ctr"/>
            <a:r>
              <a:rPr lang="en-US" altLang="en-US" sz="3600" b="1" dirty="0">
                <a:latin typeface="Roboto" panose="02000000000000000000" pitchFamily="2" charset="0"/>
                <a:ea typeface="Roboto" panose="02000000000000000000" pitchFamily="2" charset="0"/>
                <a:cs typeface="Roboto" panose="02000000000000000000" pitchFamily="2" charset="0"/>
              </a:rPr>
              <a:t>National Weather Service Radars Across the U.S.</a:t>
            </a:r>
          </a:p>
        </p:txBody>
      </p:sp>
      <p:pic>
        <p:nvPicPr>
          <p:cNvPr id="5" name="Picture 1" descr="A map of the continental United States showing the coverage of all 100+ weather radars across the country. Locations with coverage of 10,000 feet above the ground level and higher appear as blue colors while yellow colors denote coverage less than 10,000 feet.">
            <a:extLst>
              <a:ext uri="{FF2B5EF4-FFF2-40B4-BE49-F238E27FC236}">
                <a16:creationId xmlns:a16="http://schemas.microsoft.com/office/drawing/2014/main" id="{055C1EAA-89AC-E541-997E-514FFF046D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0601" y="882650"/>
            <a:ext cx="7732713" cy="5975350"/>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spTree>
    <p:custDataLst>
      <p:tags r:id="rId1"/>
    </p:custDataLst>
    <p:extLst>
      <p:ext uri="{BB962C8B-B14F-4D97-AF65-F5344CB8AC3E}">
        <p14:creationId xmlns:p14="http://schemas.microsoft.com/office/powerpoint/2010/main" val="407834436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noChangeArrowheads="1"/>
          </p:cNvSpPr>
          <p:nvPr>
            <p:ph type="title"/>
          </p:nvPr>
        </p:nvSpPr>
        <p:spPr>
          <a:xfrm>
            <a:off x="662040" y="0"/>
            <a:ext cx="10783784" cy="1325563"/>
          </a:xfrm>
        </p:spPr>
        <p:txBody>
          <a:bodyPr>
            <a:normAutofit/>
          </a:bodyPr>
          <a:lstStyle/>
          <a:p>
            <a:pPr algn="ctr"/>
            <a:r>
              <a:rPr lang="en-US" altLang="en-US" sz="4000" b="1" dirty="0"/>
              <a:t>National Weather Service Radars </a:t>
            </a:r>
            <a:r>
              <a:rPr lang="en-US" altLang="en-US" sz="4000" b="1" dirty="0">
                <a:ea typeface="MS PGothic" charset="-128"/>
              </a:rPr>
              <a:t>in the Region</a:t>
            </a:r>
          </a:p>
        </p:txBody>
      </p:sp>
      <p:pic>
        <p:nvPicPr>
          <p:cNvPr id="2" name="Picture 1" descr="A map of the continental United States showing the coverage of all 100+ weather radars across the country. Locations with coverage of 10,000 feet above the ground level and higher appear as blue colors while yellow colors denote coverage less than 10,000 feet."/>
          <p:cNvPicPr>
            <a:picLocks noChangeAspect="1"/>
          </p:cNvPicPr>
          <p:nvPr/>
        </p:nvPicPr>
        <p:blipFill>
          <a:blip r:embed="rId4">
            <a:extLst>
              <a:ext uri="{28A0092B-C50C-407E-A947-70E740481C1C}">
                <a14:useLocalDpi xmlns:a14="http://schemas.microsoft.com/office/drawing/2010/main" val="0"/>
              </a:ext>
            </a:extLst>
          </a:blip>
          <a:srcRect l="39937" t="50369" r="40042" b="30370"/>
          <a:stretch>
            <a:fillRect/>
          </a:stretch>
        </p:blipFill>
        <p:spPr bwMode="auto">
          <a:xfrm>
            <a:off x="3255168" y="1706563"/>
            <a:ext cx="5681663" cy="4222750"/>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sp>
        <p:nvSpPr>
          <p:cNvPr id="81926" name="Text Box 1">
            <a:extLst>
              <a:ext uri="{C183D7F6-B498-43B3-948B-1728B52AA6E4}">
                <adec:decorative xmlns:adec="http://schemas.microsoft.com/office/drawing/2017/decorative" val="1"/>
              </a:ext>
            </a:extLst>
          </p:cNvPr>
          <p:cNvSpPr txBox="1">
            <a:spLocks noChangeArrowheads="1"/>
          </p:cNvSpPr>
          <p:nvPr/>
        </p:nvSpPr>
        <p:spPr bwMode="auto">
          <a:xfrm>
            <a:off x="3255168" y="1071564"/>
            <a:ext cx="56816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indent="169863">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FontTx/>
              <a:buNone/>
            </a:pPr>
            <a:r>
              <a:rPr lang="en-US" altLang="en-US" sz="2000" b="1">
                <a:solidFill>
                  <a:srgbClr val="000000"/>
                </a:solidFill>
                <a:latin typeface="Roboto" panose="02000000000000000000" pitchFamily="2" charset="0"/>
                <a:ea typeface="Roboto" panose="02000000000000000000" pitchFamily="2" charset="0"/>
                <a:cs typeface="Roboto" panose="02000000000000000000" pitchFamily="2" charset="0"/>
              </a:rPr>
              <a:t>Blue = no radar data below 10,000 feet</a:t>
            </a:r>
          </a:p>
        </p:txBody>
      </p:sp>
      <p:sp>
        <p:nvSpPr>
          <p:cNvPr id="81924" name="Line 1">
            <a:extLst>
              <a:ext uri="{C183D7F6-B498-43B3-948B-1728B52AA6E4}">
                <adec:decorative xmlns:adec="http://schemas.microsoft.com/office/drawing/2017/decorative" val="1"/>
              </a:ext>
            </a:extLst>
          </p:cNvPr>
          <p:cNvSpPr>
            <a:spLocks noChangeShapeType="1"/>
          </p:cNvSpPr>
          <p:nvPr/>
        </p:nvSpPr>
        <p:spPr bwMode="auto">
          <a:xfrm flipH="1">
            <a:off x="3482181" y="1527176"/>
            <a:ext cx="1089025" cy="952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81925" name="Line 2">
            <a:extLst>
              <a:ext uri="{C183D7F6-B498-43B3-948B-1728B52AA6E4}">
                <adec:decorative xmlns:adec="http://schemas.microsoft.com/office/drawing/2017/decorative" val="1"/>
              </a:ext>
            </a:extLst>
          </p:cNvPr>
          <p:cNvSpPr>
            <a:spLocks noChangeShapeType="1"/>
          </p:cNvSpPr>
          <p:nvPr/>
        </p:nvSpPr>
        <p:spPr bwMode="auto">
          <a:xfrm flipH="1">
            <a:off x="4625180" y="1536702"/>
            <a:ext cx="539750" cy="14509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81927" name="Line 3">
            <a:extLst>
              <a:ext uri="{C183D7F6-B498-43B3-948B-1728B52AA6E4}">
                <adec:decorative xmlns:adec="http://schemas.microsoft.com/office/drawing/2017/decorative" val="1"/>
              </a:ext>
            </a:extLst>
          </p:cNvPr>
          <p:cNvSpPr>
            <a:spLocks noChangeShapeType="1"/>
          </p:cNvSpPr>
          <p:nvPr/>
        </p:nvSpPr>
        <p:spPr bwMode="auto">
          <a:xfrm>
            <a:off x="6180931" y="1536701"/>
            <a:ext cx="306387" cy="2805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custDataLst>
      <p:tags r:id="rId1"/>
    </p:custDataLst>
    <p:extLst>
      <p:ext uri="{BB962C8B-B14F-4D97-AF65-F5344CB8AC3E}">
        <p14:creationId xmlns:p14="http://schemas.microsoft.com/office/powerpoint/2010/main" val="1469606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1645228" y="0"/>
            <a:ext cx="8901545" cy="1325880"/>
          </a:xfrm>
        </p:spPr>
        <p:txBody>
          <a:bodyPr>
            <a:normAutofit/>
          </a:bodyPr>
          <a:lstStyle/>
          <a:p>
            <a:pPr algn="ctr"/>
            <a:r>
              <a:rPr lang="en-US" altLang="en-US" b="1" dirty="0">
                <a:ea typeface="MS PGothic" charset="-128"/>
              </a:rPr>
              <a:t>Weather Radar Basics Summary</a:t>
            </a:r>
          </a:p>
        </p:txBody>
      </p:sp>
      <p:sp>
        <p:nvSpPr>
          <p:cNvPr id="3" name="Rectangle 1"/>
          <p:cNvSpPr>
            <a:spLocks noGrp="1"/>
          </p:cNvSpPr>
          <p:nvPr>
            <p:ph idx="1"/>
          </p:nvPr>
        </p:nvSpPr>
        <p:spPr>
          <a:xfrm>
            <a:off x="838200" y="1381325"/>
            <a:ext cx="10515600" cy="5054600"/>
          </a:xfrm>
        </p:spPr>
        <p:txBody>
          <a:bodyPr/>
          <a:lstStyle/>
          <a:p>
            <a:pPr marL="288925" indent="-288925">
              <a:lnSpc>
                <a:spcPct val="100000"/>
              </a:lnSpc>
              <a:spcBef>
                <a:spcPts val="720"/>
              </a:spcBef>
              <a:defRPr/>
            </a:pPr>
            <a:r>
              <a:rPr lang="en-US" b="1">
                <a:ea typeface="ＭＳ Ｐゴシック" charset="0"/>
              </a:rPr>
              <a:t>Radar stands for</a:t>
            </a:r>
            <a:r>
              <a:rPr lang="is-IS" b="1">
                <a:ea typeface="ＭＳ Ｐゴシック" charset="0"/>
              </a:rPr>
              <a:t>…</a:t>
            </a:r>
            <a:endParaRPr lang="en-US" b="1">
              <a:ea typeface="ＭＳ Ｐゴシック" charset="0"/>
            </a:endParaRPr>
          </a:p>
          <a:p>
            <a:pPr marL="688975" lvl="1" indent="-288925">
              <a:lnSpc>
                <a:spcPct val="100000"/>
              </a:lnSpc>
              <a:spcBef>
                <a:spcPts val="720"/>
              </a:spcBef>
              <a:defRPr/>
            </a:pPr>
            <a:r>
              <a:rPr lang="en-US" b="1">
                <a:ea typeface="ＭＳ Ｐゴシック" charset="0"/>
              </a:rPr>
              <a:t>RA</a:t>
            </a:r>
            <a:r>
              <a:rPr lang="en-US">
                <a:ea typeface="ＭＳ Ｐゴシック" charset="0"/>
              </a:rPr>
              <a:t>dio </a:t>
            </a:r>
            <a:r>
              <a:rPr lang="en-US" b="1">
                <a:ea typeface="ＭＳ Ｐゴシック" charset="0"/>
              </a:rPr>
              <a:t>D</a:t>
            </a:r>
            <a:r>
              <a:rPr lang="en-US">
                <a:ea typeface="ＭＳ Ｐゴシック" charset="0"/>
              </a:rPr>
              <a:t>etection </a:t>
            </a:r>
            <a:r>
              <a:rPr lang="en-US" b="1">
                <a:ea typeface="ＭＳ Ｐゴシック" charset="0"/>
              </a:rPr>
              <a:t>A</a:t>
            </a:r>
            <a:r>
              <a:rPr lang="en-US">
                <a:ea typeface="ＭＳ Ｐゴシック" charset="0"/>
              </a:rPr>
              <a:t>nd </a:t>
            </a:r>
            <a:r>
              <a:rPr lang="en-US" b="1">
                <a:ea typeface="ＭＳ Ｐゴシック" charset="0"/>
              </a:rPr>
              <a:t>R</a:t>
            </a:r>
            <a:r>
              <a:rPr lang="en-US">
                <a:ea typeface="ＭＳ Ｐゴシック" charset="0"/>
              </a:rPr>
              <a:t>anging</a:t>
            </a:r>
          </a:p>
          <a:p>
            <a:pPr>
              <a:lnSpc>
                <a:spcPct val="100000"/>
              </a:lnSpc>
              <a:defRPr/>
            </a:pPr>
            <a:r>
              <a:rPr lang="en-US" b="1">
                <a:ea typeface="ＭＳ Ｐゴシック" pitchFamily="-110" charset="-128"/>
              </a:rPr>
              <a:t>3 fundamental measurements</a:t>
            </a:r>
            <a:r>
              <a:rPr lang="is-IS" b="1">
                <a:ea typeface="ＭＳ Ｐゴシック" pitchFamily="-110" charset="-128"/>
              </a:rPr>
              <a:t>…</a:t>
            </a:r>
            <a:endParaRPr lang="en-US" b="1">
              <a:ea typeface="ＭＳ Ｐゴシック" pitchFamily="-110" charset="-128"/>
            </a:endParaRPr>
          </a:p>
          <a:p>
            <a:pPr lvl="1">
              <a:lnSpc>
                <a:spcPct val="100000"/>
              </a:lnSpc>
              <a:defRPr/>
            </a:pPr>
            <a:r>
              <a:rPr lang="en-US">
                <a:ea typeface="ＭＳ Ｐゴシック" pitchFamily="-112" charset="-128"/>
              </a:rPr>
              <a:t>Distance to a target (Range)</a:t>
            </a:r>
          </a:p>
          <a:p>
            <a:pPr lvl="1">
              <a:lnSpc>
                <a:spcPct val="100000"/>
              </a:lnSpc>
              <a:defRPr/>
            </a:pPr>
            <a:r>
              <a:rPr lang="en-US">
                <a:ea typeface="ＭＳ Ｐゴシック" pitchFamily="-112" charset="-128"/>
              </a:rPr>
              <a:t>Intensity of targets (Reflectivity)</a:t>
            </a:r>
          </a:p>
          <a:p>
            <a:pPr lvl="1">
              <a:lnSpc>
                <a:spcPct val="100000"/>
              </a:lnSpc>
              <a:defRPr/>
            </a:pPr>
            <a:r>
              <a:rPr lang="en-US">
                <a:ea typeface="ＭＳ Ｐゴシック" pitchFamily="-112" charset="-128"/>
              </a:rPr>
              <a:t>Motion of targets (Velocity)</a:t>
            </a:r>
          </a:p>
          <a:p>
            <a:pPr>
              <a:lnSpc>
                <a:spcPct val="100000"/>
              </a:lnSpc>
              <a:defRPr/>
            </a:pPr>
            <a:r>
              <a:rPr lang="en-US" b="1">
                <a:ea typeface="ＭＳ Ｐゴシック" pitchFamily="-112" charset="-128"/>
              </a:rPr>
              <a:t>Various sampling issues</a:t>
            </a:r>
            <a:r>
              <a:rPr lang="is-IS" b="1">
                <a:ea typeface="ＭＳ Ｐゴシック" pitchFamily="-112" charset="-128"/>
              </a:rPr>
              <a:t>…</a:t>
            </a:r>
          </a:p>
          <a:p>
            <a:pPr lvl="1">
              <a:lnSpc>
                <a:spcPct val="100000"/>
              </a:lnSpc>
              <a:defRPr/>
            </a:pPr>
            <a:r>
              <a:rPr lang="en-US">
                <a:ea typeface="ＭＳ Ｐゴシック" pitchFamily="-112" charset="-128"/>
              </a:rPr>
              <a:t>1) beam height with distance, 2) beam broadening, and 3) beam blockage</a:t>
            </a:r>
          </a:p>
          <a:p>
            <a:pPr>
              <a:lnSpc>
                <a:spcPct val="100000"/>
              </a:lnSpc>
              <a:defRPr/>
            </a:pPr>
            <a:r>
              <a:rPr lang="en-US" b="1">
                <a:ea typeface="ＭＳ Ｐゴシック" pitchFamily="-112" charset="-128"/>
              </a:rPr>
              <a:t>Radar coverage is not equal everywhere</a:t>
            </a:r>
          </a:p>
        </p:txBody>
      </p:sp>
    </p:spTree>
    <p:custDataLst>
      <p:tags r:id="rId1"/>
    </p:custDataLst>
    <p:extLst>
      <p:ext uri="{BB962C8B-B14F-4D97-AF65-F5344CB8AC3E}">
        <p14:creationId xmlns:p14="http://schemas.microsoft.com/office/powerpoint/2010/main" val="729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B300FA-3F28-19A5-74D0-051430076708}"/>
              </a:ext>
            </a:extLst>
          </p:cNvPr>
          <p:cNvSpPr>
            <a:spLocks noGrp="1"/>
          </p:cNvSpPr>
          <p:nvPr>
            <p:ph type="ctrTitle"/>
          </p:nvPr>
        </p:nvSpPr>
        <p:spPr/>
        <p:txBody>
          <a:bodyPr>
            <a:normAutofit/>
          </a:bodyPr>
          <a:lstStyle/>
          <a:p>
            <a:r>
              <a:rPr lang="en-US" sz="4000" b="1" dirty="0"/>
              <a:t>Resources for Viewing Weather Radar</a:t>
            </a:r>
          </a:p>
        </p:txBody>
      </p:sp>
    </p:spTree>
    <p:custDataLst>
      <p:tags r:id="rId1"/>
    </p:custDataLst>
    <p:extLst>
      <p:ext uri="{BB962C8B-B14F-4D97-AF65-F5344CB8AC3E}">
        <p14:creationId xmlns:p14="http://schemas.microsoft.com/office/powerpoint/2010/main" val="3624505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838200" y="0"/>
            <a:ext cx="10515600" cy="1325563"/>
          </a:xfrm>
        </p:spPr>
        <p:txBody>
          <a:bodyPr/>
          <a:lstStyle/>
          <a:p>
            <a:pPr algn="ctr"/>
            <a:r>
              <a:rPr lang="en-US" altLang="en-US" b="1" dirty="0">
                <a:ea typeface="ＭＳ Ｐゴシック" charset="-128"/>
              </a:rPr>
              <a:t>Radar Viewing Tools</a:t>
            </a:r>
          </a:p>
        </p:txBody>
      </p:sp>
      <p:sp>
        <p:nvSpPr>
          <p:cNvPr id="2" name="Rectangle 1">
            <a:extLst>
              <a:ext uri="{FF2B5EF4-FFF2-40B4-BE49-F238E27FC236}">
                <a16:creationId xmlns:a16="http://schemas.microsoft.com/office/drawing/2014/main" id="{AD2EA273-376E-44CF-C521-6E82EFAE0435}"/>
              </a:ext>
            </a:extLst>
          </p:cNvPr>
          <p:cNvSpPr>
            <a:spLocks noGrp="1"/>
          </p:cNvSpPr>
          <p:nvPr>
            <p:ph idx="1"/>
          </p:nvPr>
        </p:nvSpPr>
        <p:spPr>
          <a:xfrm>
            <a:off x="838200" y="1325563"/>
            <a:ext cx="10515600" cy="4790229"/>
          </a:xfrm>
        </p:spPr>
        <p:txBody>
          <a:bodyPr>
            <a:normAutofit/>
          </a:bodyPr>
          <a:lstStyle/>
          <a:p>
            <a:pPr>
              <a:lnSpc>
                <a:spcPct val="100000"/>
              </a:lnSpc>
            </a:pPr>
            <a:r>
              <a:rPr lang="en-US" altLang="en-US" sz="2800" b="1">
                <a:solidFill>
                  <a:schemeClr val="tx1"/>
                </a:solidFill>
                <a:hlinkClick r:id="rId4"/>
              </a:rPr>
              <a:t>https://</a:t>
            </a:r>
            <a:r>
              <a:rPr lang="en-US" altLang="en-US" sz="2800" b="1" err="1">
                <a:solidFill>
                  <a:schemeClr val="tx1"/>
                </a:solidFill>
                <a:hlinkClick r:id="rId4"/>
              </a:rPr>
              <a:t>www.mesonet.org</a:t>
            </a:r>
            <a:r>
              <a:rPr lang="en-US" altLang="en-US" sz="2800" b="1">
                <a:solidFill>
                  <a:schemeClr val="tx1"/>
                </a:solidFill>
                <a:hlinkClick r:id="rId4"/>
              </a:rPr>
              <a:t>/weather/radar</a:t>
            </a:r>
            <a:endParaRPr lang="en-US" altLang="en-US" sz="2800" b="1">
              <a:solidFill>
                <a:schemeClr val="tx1"/>
              </a:solidFill>
            </a:endParaRPr>
          </a:p>
          <a:p>
            <a:pPr lvl="1">
              <a:lnSpc>
                <a:spcPct val="100000"/>
              </a:lnSpc>
            </a:pPr>
            <a:r>
              <a:rPr lang="en-US"/>
              <a:t>Radar composites (data from many individual radars stitched together)</a:t>
            </a:r>
          </a:p>
          <a:p>
            <a:pPr lvl="1">
              <a:lnSpc>
                <a:spcPct val="100000"/>
              </a:lnSpc>
            </a:pPr>
            <a:r>
              <a:rPr lang="en-US"/>
              <a:t>Individual radars throughout the region</a:t>
            </a:r>
          </a:p>
          <a:p>
            <a:pPr lvl="1">
              <a:lnSpc>
                <a:spcPct val="100000"/>
              </a:lnSpc>
            </a:pPr>
            <a:r>
              <a:rPr lang="en-US"/>
              <a:t>Reflectivity only</a:t>
            </a:r>
          </a:p>
          <a:p>
            <a:pPr>
              <a:lnSpc>
                <a:spcPct val="100000"/>
              </a:lnSpc>
            </a:pPr>
            <a:r>
              <a:rPr lang="en-US" altLang="en-US" sz="2800" b="1">
                <a:solidFill>
                  <a:schemeClr val="tx1"/>
                </a:solidFill>
                <a:hlinkClick r:id="rId5"/>
              </a:rPr>
              <a:t>https://</a:t>
            </a:r>
            <a:r>
              <a:rPr lang="en-US" altLang="en-US" sz="2800" b="1" err="1">
                <a:solidFill>
                  <a:schemeClr val="tx1"/>
                </a:solidFill>
                <a:hlinkClick r:id="rId5"/>
              </a:rPr>
              <a:t>radar.weather.gov</a:t>
            </a:r>
            <a:r>
              <a:rPr lang="en-US" altLang="en-US" sz="2800" b="1">
                <a:solidFill>
                  <a:schemeClr val="tx1"/>
                </a:solidFill>
                <a:hlinkClick r:id="rId5"/>
              </a:rPr>
              <a:t>/</a:t>
            </a:r>
            <a:endParaRPr lang="en-US" altLang="en-US" sz="2400">
              <a:solidFill>
                <a:schemeClr val="tx1"/>
              </a:solidFill>
            </a:endParaRPr>
          </a:p>
          <a:p>
            <a:pPr lvl="1">
              <a:lnSpc>
                <a:spcPct val="100000"/>
              </a:lnSpc>
            </a:pPr>
            <a:r>
              <a:rPr lang="en-US"/>
              <a:t>Radar composites (data from many individual radars stitched together)</a:t>
            </a:r>
          </a:p>
          <a:p>
            <a:pPr lvl="1">
              <a:lnSpc>
                <a:spcPct val="100000"/>
              </a:lnSpc>
            </a:pPr>
            <a:r>
              <a:rPr lang="en-US"/>
              <a:t>Individual radars throughout the U.S.</a:t>
            </a:r>
          </a:p>
          <a:p>
            <a:pPr lvl="1">
              <a:lnSpc>
                <a:spcPct val="100000"/>
              </a:lnSpc>
            </a:pPr>
            <a:r>
              <a:rPr lang="en-US"/>
              <a:t>Reflectivity, Velocity, and a few others</a:t>
            </a:r>
          </a:p>
          <a:p>
            <a:pPr>
              <a:lnSpc>
                <a:spcPct val="100000"/>
              </a:lnSpc>
            </a:pPr>
            <a:r>
              <a:rPr lang="en-US" b="1">
                <a:solidFill>
                  <a:schemeClr val="tx1"/>
                </a:solidFill>
                <a:hlinkClick r:id="rId6"/>
              </a:rPr>
              <a:t>https://ncei.noaa.gov/maps/radar/</a:t>
            </a:r>
            <a:endParaRPr lang="en-US" b="1">
              <a:solidFill>
                <a:schemeClr val="tx1"/>
              </a:solidFill>
            </a:endParaRPr>
          </a:p>
          <a:p>
            <a:pPr lvl="1">
              <a:lnSpc>
                <a:spcPct val="100000"/>
              </a:lnSpc>
            </a:pPr>
            <a:r>
              <a:rPr lang="en-US"/>
              <a:t>Archived radar back to 2014</a:t>
            </a:r>
          </a:p>
        </p:txBody>
      </p:sp>
    </p:spTree>
    <p:custDataLst>
      <p:tags r:id="rId1"/>
    </p:custDataLst>
    <p:extLst>
      <p:ext uri="{BB962C8B-B14F-4D97-AF65-F5344CB8AC3E}">
        <p14:creationId xmlns:p14="http://schemas.microsoft.com/office/powerpoint/2010/main" val="1366991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algn="ctr"/>
            <a:r>
              <a:rPr lang="en-US" altLang="en-US" err="1">
                <a:ea typeface="ＭＳ Ｐゴシック" charset="-128"/>
              </a:rPr>
              <a:t>Mesonet</a:t>
            </a:r>
            <a:r>
              <a:rPr lang="en-US" altLang="en-US">
                <a:ea typeface="ＭＳ Ｐゴシック" charset="-128"/>
              </a:rPr>
              <a:t> Radar Page</a:t>
            </a:r>
          </a:p>
        </p:txBody>
      </p:sp>
      <p:sp>
        <p:nvSpPr>
          <p:cNvPr id="2" name="Text Placeholder 1">
            <a:extLst>
              <a:ext uri="{FF2B5EF4-FFF2-40B4-BE49-F238E27FC236}">
                <a16:creationId xmlns:a16="http://schemas.microsoft.com/office/drawing/2014/main" id="{8073B435-8C6C-FD54-F261-03DE52E64A2B}"/>
              </a:ext>
            </a:extLst>
          </p:cNvPr>
          <p:cNvSpPr>
            <a:spLocks noGrp="1"/>
          </p:cNvSpPr>
          <p:nvPr>
            <p:ph type="body" sz="quarter" idx="10"/>
          </p:nvPr>
        </p:nvSpPr>
        <p:spPr/>
        <p:txBody>
          <a:bodyPr>
            <a:normAutofit/>
          </a:bodyPr>
          <a:lstStyle/>
          <a:p>
            <a:pPr algn="ctr"/>
            <a:r>
              <a:rPr lang="en-US" altLang="en-US" sz="4000" dirty="0">
                <a:ea typeface="ＭＳ Ｐゴシック" charset="-128"/>
                <a:hlinkClick r:id="rId4">
                  <a:extLst>
                    <a:ext uri="{A12FA001-AC4F-418D-AE19-62706E023703}">
                      <ahyp:hlinkClr xmlns:ahyp="http://schemas.microsoft.com/office/drawing/2018/hyperlinkcolor" val="tx"/>
                    </a:ext>
                  </a:extLst>
                </a:hlinkClick>
              </a:rPr>
              <a:t>https://www.mesonet.org/weather/radar</a:t>
            </a:r>
            <a:endParaRPr lang="en-US" sz="4000" dirty="0"/>
          </a:p>
        </p:txBody>
      </p:sp>
      <p:pic>
        <p:nvPicPr>
          <p:cNvPr id="5" name="Picture 1" descr="A screenshot of the Mesonet web page Radar section">
            <a:extLst>
              <a:ext uri="{FF2B5EF4-FFF2-40B4-BE49-F238E27FC236}">
                <a16:creationId xmlns:a16="http://schemas.microsoft.com/office/drawing/2014/main" id="{EA802DEE-A9C4-484E-6953-8BA3228680AE}"/>
              </a:ext>
            </a:extLst>
          </p:cNvPr>
          <p:cNvPicPr>
            <a:picLocks noChangeAspect="1"/>
          </p:cNvPicPr>
          <p:nvPr/>
        </p:nvPicPr>
        <p:blipFill>
          <a:blip r:embed="rId5"/>
          <a:stretch>
            <a:fillRect/>
          </a:stretch>
        </p:blipFill>
        <p:spPr>
          <a:xfrm>
            <a:off x="2429488" y="1143000"/>
            <a:ext cx="7333025" cy="552307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871315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7780-F81A-F28A-9574-1CF054B31F52}"/>
              </a:ext>
            </a:extLst>
          </p:cNvPr>
          <p:cNvSpPr>
            <a:spLocks noGrp="1"/>
          </p:cNvSpPr>
          <p:nvPr>
            <p:ph type="title"/>
          </p:nvPr>
        </p:nvSpPr>
        <p:spPr>
          <a:xfrm>
            <a:off x="838200" y="17463"/>
            <a:ext cx="10515600" cy="1325563"/>
          </a:xfrm>
        </p:spPr>
        <p:txBody>
          <a:bodyPr/>
          <a:lstStyle/>
          <a:p>
            <a:pPr algn="ctr"/>
            <a:r>
              <a:rPr lang="en-US" b="1" dirty="0"/>
              <a:t>Sound Echoing Off Wall</a:t>
            </a:r>
          </a:p>
        </p:txBody>
      </p:sp>
      <p:pic>
        <p:nvPicPr>
          <p:cNvPr id="4" name="Picture 1" descr="A cartoon of a boy speaking towards a wall. His sound waves are visualized with blue arching waves that go towards the wall. After hitting the wall his sound waves are shown as arching team waves that return to him.">
            <a:extLst>
              <a:ext uri="{FF2B5EF4-FFF2-40B4-BE49-F238E27FC236}">
                <a16:creationId xmlns:a16="http://schemas.microsoft.com/office/drawing/2014/main" id="{AEB2B4ED-B4DC-4843-BCBD-27BD7E568CD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986518" y="1219200"/>
            <a:ext cx="7615238" cy="5108575"/>
          </a:xfrm>
          <a:effectLst>
            <a:outerShdw blurRad="292100" dist="139700" dir="2700000" algn="tl" rotWithShape="0">
              <a:srgbClr val="333333">
                <a:alpha val="64998"/>
              </a:srgbClr>
            </a:outerShdw>
          </a:effectLst>
        </p:spPr>
      </p:pic>
      <p:sp>
        <p:nvSpPr>
          <p:cNvPr id="22530" name="Image Citation 1">
            <a:extLst>
              <a:ext uri="{FF2B5EF4-FFF2-40B4-BE49-F238E27FC236}">
                <a16:creationId xmlns:a16="http://schemas.microsoft.com/office/drawing/2014/main" id="{B7E20895-A28C-9D44-A4B9-C5D204710306}"/>
              </a:ext>
            </a:extLst>
          </p:cNvPr>
          <p:cNvSpPr txBox="1">
            <a:spLocks noChangeArrowheads="1"/>
          </p:cNvSpPr>
          <p:nvPr/>
        </p:nvSpPr>
        <p:spPr bwMode="auto">
          <a:xfrm>
            <a:off x="1986519" y="6369049"/>
            <a:ext cx="7615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0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6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1100" dirty="0">
                <a:solidFill>
                  <a:srgbClr val="000000"/>
                </a:solidFill>
                <a:latin typeface="Roboto" panose="02000000000000000000" pitchFamily="2" charset="0"/>
                <a:ea typeface="Roboto" panose="02000000000000000000" pitchFamily="2" charset="0"/>
                <a:cs typeface="Roboto" panose="02000000000000000000" pitchFamily="2" charset="0"/>
              </a:rPr>
              <a:t>Image courtesy of: http://</a:t>
            </a:r>
            <a:r>
              <a:rPr lang="en-US" altLang="en-US" sz="1100" dirty="0" err="1">
                <a:solidFill>
                  <a:srgbClr val="000000"/>
                </a:solidFill>
                <a:latin typeface="Roboto" panose="02000000000000000000" pitchFamily="2" charset="0"/>
                <a:ea typeface="Roboto" panose="02000000000000000000" pitchFamily="2" charset="0"/>
                <a:cs typeface="Roboto" panose="02000000000000000000" pitchFamily="2" charset="0"/>
              </a:rPr>
              <a:t>res.cloudinary.com</a:t>
            </a:r>
            <a:r>
              <a:rPr lang="en-US" altLang="en-US" sz="1100" dirty="0">
                <a:solidFill>
                  <a:srgbClr val="000000"/>
                </a:solidFill>
                <a:latin typeface="Roboto" panose="02000000000000000000" pitchFamily="2" charset="0"/>
                <a:ea typeface="Roboto" panose="02000000000000000000" pitchFamily="2" charset="0"/>
                <a:cs typeface="Roboto" panose="02000000000000000000" pitchFamily="2" charset="0"/>
              </a:rPr>
              <a:t>/dk-find-out/image/upload/q_80,w_1440/Sound-3_qrd2ed.jpg</a:t>
            </a:r>
          </a:p>
        </p:txBody>
      </p:sp>
    </p:spTree>
    <p:custDataLst>
      <p:tags r:id="rId1"/>
    </p:custDataLst>
    <p:extLst>
      <p:ext uri="{BB962C8B-B14F-4D97-AF65-F5344CB8AC3E}">
        <p14:creationId xmlns:p14="http://schemas.microsoft.com/office/powerpoint/2010/main" val="2987869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hidden="1"/>
          <p:cNvSpPr>
            <a:spLocks noGrp="1"/>
          </p:cNvSpPr>
          <p:nvPr>
            <p:ph type="title"/>
          </p:nvPr>
        </p:nvSpPr>
        <p:spPr/>
        <p:txBody>
          <a:bodyPr/>
          <a:lstStyle/>
          <a:p>
            <a:pPr algn="ctr"/>
            <a:r>
              <a:rPr lang="en-US" altLang="en-US" err="1">
                <a:ea typeface="ＭＳ Ｐゴシック" charset="-128"/>
              </a:rPr>
              <a:t>Mesonet</a:t>
            </a:r>
            <a:r>
              <a:rPr lang="en-US" altLang="en-US">
                <a:ea typeface="ＭＳ Ｐゴシック" charset="-128"/>
              </a:rPr>
              <a:t> OKC Radar Page</a:t>
            </a:r>
          </a:p>
        </p:txBody>
      </p:sp>
      <p:sp>
        <p:nvSpPr>
          <p:cNvPr id="3" name="Text Placeholder 2">
            <a:extLst>
              <a:ext uri="{FF2B5EF4-FFF2-40B4-BE49-F238E27FC236}">
                <a16:creationId xmlns:a16="http://schemas.microsoft.com/office/drawing/2014/main" id="{90951E71-437C-1E28-D7D6-96F88E89CCEA}"/>
              </a:ext>
            </a:extLst>
          </p:cNvPr>
          <p:cNvSpPr>
            <a:spLocks noGrp="1"/>
          </p:cNvSpPr>
          <p:nvPr>
            <p:ph type="body" sz="quarter" idx="10"/>
          </p:nvPr>
        </p:nvSpPr>
        <p:spPr/>
        <p:txBody>
          <a:bodyPr>
            <a:normAutofit/>
          </a:bodyPr>
          <a:lstStyle/>
          <a:p>
            <a:pPr algn="ctr"/>
            <a:r>
              <a:rPr lang="en-US" altLang="en-US" sz="4000" dirty="0">
                <a:ea typeface="ＭＳ Ｐゴシック" charset="-128"/>
                <a:hlinkClick r:id="rId4">
                  <a:extLst>
                    <a:ext uri="{A12FA001-AC4F-418D-AE19-62706E023703}">
                      <ahyp:hlinkClr xmlns:ahyp="http://schemas.microsoft.com/office/drawing/2018/hyperlinkcolor" val="tx"/>
                    </a:ext>
                  </a:extLst>
                </a:hlinkClick>
              </a:rPr>
              <a:t>https://www.mesonet.org/weather/radar</a:t>
            </a:r>
            <a:endParaRPr lang="en-US" sz="4000" dirty="0"/>
          </a:p>
        </p:txBody>
      </p:sp>
      <p:pic>
        <p:nvPicPr>
          <p:cNvPr id="2" name="Picture 1" descr="Screenshot of the Oklahoma City, OK  current radar data">
            <a:extLst>
              <a:ext uri="{FF2B5EF4-FFF2-40B4-BE49-F238E27FC236}">
                <a16:creationId xmlns:a16="http://schemas.microsoft.com/office/drawing/2014/main" id="{5453010E-6EC7-6CFB-2871-69D550CAB07E}"/>
              </a:ext>
            </a:extLst>
          </p:cNvPr>
          <p:cNvPicPr>
            <a:picLocks noChangeAspect="1"/>
          </p:cNvPicPr>
          <p:nvPr/>
        </p:nvPicPr>
        <p:blipFill>
          <a:blip r:embed="rId5"/>
          <a:srcRect/>
          <a:stretch/>
        </p:blipFill>
        <p:spPr>
          <a:xfrm>
            <a:off x="2429556" y="1142999"/>
            <a:ext cx="7332888" cy="552297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15706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0B3CCF-41DD-363A-D83B-15A8A247AF7E}"/>
              </a:ext>
            </a:extLst>
          </p:cNvPr>
          <p:cNvSpPr>
            <a:spLocks noGrp="1"/>
          </p:cNvSpPr>
          <p:nvPr>
            <p:ph type="title"/>
          </p:nvPr>
        </p:nvSpPr>
        <p:spPr/>
        <p:txBody>
          <a:bodyPr/>
          <a:lstStyle/>
          <a:p>
            <a:pPr algn="ctr"/>
            <a:r>
              <a:rPr lang="en-US" altLang="en-US">
                <a:ea typeface="ＭＳ Ｐゴシック" charset="-128"/>
              </a:rPr>
              <a:t>NWS Radar Tool</a:t>
            </a:r>
          </a:p>
        </p:txBody>
      </p:sp>
      <p:sp>
        <p:nvSpPr>
          <p:cNvPr id="2" name="Text Placeholder 1">
            <a:extLst>
              <a:ext uri="{FF2B5EF4-FFF2-40B4-BE49-F238E27FC236}">
                <a16:creationId xmlns:a16="http://schemas.microsoft.com/office/drawing/2014/main" id="{7EF54B8E-96AA-9869-E37C-31D42EA0C1FB}"/>
              </a:ext>
            </a:extLst>
          </p:cNvPr>
          <p:cNvSpPr>
            <a:spLocks noGrp="1"/>
          </p:cNvSpPr>
          <p:nvPr>
            <p:ph type="body" sz="quarter" idx="10"/>
          </p:nvPr>
        </p:nvSpPr>
        <p:spPr/>
        <p:txBody>
          <a:bodyPr>
            <a:normAutofit/>
          </a:bodyPr>
          <a:lstStyle/>
          <a:p>
            <a:pPr algn="ctr"/>
            <a:r>
              <a:rPr lang="en-US" altLang="en-US" sz="4000" dirty="0">
                <a:ea typeface="ＭＳ Ｐゴシック" charset="-128"/>
                <a:hlinkClick r:id="rId4">
                  <a:extLst>
                    <a:ext uri="{A12FA001-AC4F-418D-AE19-62706E023703}">
                      <ahyp:hlinkClr xmlns:ahyp="http://schemas.microsoft.com/office/drawing/2018/hyperlinkcolor" val="tx"/>
                    </a:ext>
                  </a:extLst>
                </a:hlinkClick>
              </a:rPr>
              <a:t>https://radar.weather.gov</a:t>
            </a:r>
            <a:endParaRPr lang="en-US" sz="4000" dirty="0"/>
          </a:p>
        </p:txBody>
      </p:sp>
      <p:pic>
        <p:nvPicPr>
          <p:cNvPr id="7" name="Picture 1" descr="Screenshot of the NWS current radar web page. The view is zoomed to see all of North America including Alaska and the northern part of South America with the oceans shown in blue and properly labeled. A mosaic of radar data has been added as a layer.">
            <a:extLst>
              <a:ext uri="{FF2B5EF4-FFF2-40B4-BE49-F238E27FC236}">
                <a16:creationId xmlns:a16="http://schemas.microsoft.com/office/drawing/2014/main" id="{6ACDC609-0ACF-3FC3-6AF0-B21CF3AFEEBB}"/>
              </a:ext>
            </a:extLst>
          </p:cNvPr>
          <p:cNvPicPr>
            <a:picLocks noChangeAspect="1"/>
          </p:cNvPicPr>
          <p:nvPr/>
        </p:nvPicPr>
        <p:blipFill>
          <a:blip r:embed="rId5"/>
          <a:stretch>
            <a:fillRect/>
          </a:stretch>
        </p:blipFill>
        <p:spPr>
          <a:xfrm>
            <a:off x="2505997" y="1058335"/>
            <a:ext cx="7180005" cy="5912679"/>
          </a:xfrm>
          <a:prstGeom prst="rect">
            <a:avLst/>
          </a:prstGeom>
        </p:spPr>
      </p:pic>
    </p:spTree>
    <p:custDataLst>
      <p:tags r:id="rId1"/>
    </p:custDataLst>
    <p:extLst>
      <p:ext uri="{BB962C8B-B14F-4D97-AF65-F5344CB8AC3E}">
        <p14:creationId xmlns:p14="http://schemas.microsoft.com/office/powerpoint/2010/main" val="3371265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hidden="1">
            <a:extLst>
              <a:ext uri="{FF2B5EF4-FFF2-40B4-BE49-F238E27FC236}">
                <a16:creationId xmlns:a16="http://schemas.microsoft.com/office/drawing/2014/main" id="{4D68CC06-EF9D-F089-189E-DCC02231EBF0}"/>
              </a:ext>
            </a:extLst>
          </p:cNvPr>
          <p:cNvSpPr>
            <a:spLocks noGrp="1"/>
          </p:cNvSpPr>
          <p:nvPr>
            <p:ph type="title"/>
          </p:nvPr>
        </p:nvSpPr>
        <p:spPr/>
        <p:txBody>
          <a:bodyPr/>
          <a:lstStyle/>
          <a:p>
            <a:pPr algn="ctr"/>
            <a:r>
              <a:rPr lang="en-US" altLang="en-US">
                <a:ea typeface="ＭＳ Ｐゴシック" charset="-128"/>
              </a:rPr>
              <a:t>Local Radar Menu</a:t>
            </a:r>
          </a:p>
        </p:txBody>
      </p:sp>
      <p:sp>
        <p:nvSpPr>
          <p:cNvPr id="2" name="Text Placeholder 1">
            <a:extLst>
              <a:ext uri="{FF2B5EF4-FFF2-40B4-BE49-F238E27FC236}">
                <a16:creationId xmlns:a16="http://schemas.microsoft.com/office/drawing/2014/main" id="{6F532FE9-CDF7-CBD1-3FE8-B8FB184CDFDA}"/>
              </a:ext>
            </a:extLst>
          </p:cNvPr>
          <p:cNvSpPr>
            <a:spLocks noGrp="1"/>
          </p:cNvSpPr>
          <p:nvPr>
            <p:ph type="body" sz="quarter" idx="10"/>
          </p:nvPr>
        </p:nvSpPr>
        <p:spPr/>
        <p:txBody>
          <a:bodyPr>
            <a:normAutofit/>
          </a:bodyPr>
          <a:lstStyle/>
          <a:p>
            <a:pPr algn="ctr"/>
            <a:r>
              <a:rPr lang="en-US" altLang="en-US" sz="4000" dirty="0">
                <a:ea typeface="ＭＳ Ｐゴシック" charset="-128"/>
                <a:hlinkClick r:id="rId4">
                  <a:extLst>
                    <a:ext uri="{A12FA001-AC4F-418D-AE19-62706E023703}">
                      <ahyp:hlinkClr xmlns:ahyp="http://schemas.microsoft.com/office/drawing/2018/hyperlinkcolor" val="tx"/>
                    </a:ext>
                  </a:extLst>
                </a:hlinkClick>
              </a:rPr>
              <a:t>https://radar.weather.gov</a:t>
            </a:r>
            <a:endParaRPr lang="en-US" sz="4000" dirty="0"/>
          </a:p>
        </p:txBody>
      </p:sp>
      <p:pic>
        <p:nvPicPr>
          <p:cNvPr id="6" name="Picture 1" descr="Screenshot showing how to select an a radar site.">
            <a:extLst>
              <a:ext uri="{FF2B5EF4-FFF2-40B4-BE49-F238E27FC236}">
                <a16:creationId xmlns:a16="http://schemas.microsoft.com/office/drawing/2014/main" id="{A6245BE4-639B-71DE-E78D-F414666F956F}"/>
              </a:ext>
            </a:extLst>
          </p:cNvPr>
          <p:cNvPicPr>
            <a:picLocks noChangeAspect="1"/>
          </p:cNvPicPr>
          <p:nvPr/>
        </p:nvPicPr>
        <p:blipFill>
          <a:blip r:embed="rId5"/>
          <a:srcRect/>
          <a:stretch/>
        </p:blipFill>
        <p:spPr>
          <a:xfrm>
            <a:off x="2505998" y="1060704"/>
            <a:ext cx="7180003" cy="5912679"/>
          </a:xfrm>
          <a:prstGeom prst="rect">
            <a:avLst/>
          </a:prstGeom>
        </p:spPr>
      </p:pic>
    </p:spTree>
    <p:custDataLst>
      <p:tags r:id="rId1"/>
    </p:custDataLst>
    <p:extLst>
      <p:ext uri="{BB962C8B-B14F-4D97-AF65-F5344CB8AC3E}">
        <p14:creationId xmlns:p14="http://schemas.microsoft.com/office/powerpoint/2010/main" val="1364229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F6FA36-8333-D58D-4F45-40E969D9F2F1}"/>
              </a:ext>
            </a:extLst>
          </p:cNvPr>
          <p:cNvSpPr>
            <a:spLocks noGrp="1"/>
          </p:cNvSpPr>
          <p:nvPr>
            <p:ph type="title"/>
          </p:nvPr>
        </p:nvSpPr>
        <p:spPr/>
        <p:txBody>
          <a:bodyPr/>
          <a:lstStyle/>
          <a:p>
            <a:pPr algn="ctr"/>
            <a:r>
              <a:rPr lang="en-US" altLang="en-US">
                <a:ea typeface="ＭＳ Ｐゴシック" charset="-128"/>
              </a:rPr>
              <a:t>Select a Radar</a:t>
            </a:r>
          </a:p>
        </p:txBody>
      </p:sp>
      <p:sp>
        <p:nvSpPr>
          <p:cNvPr id="2" name="Text Placeholder 1">
            <a:extLst>
              <a:ext uri="{FF2B5EF4-FFF2-40B4-BE49-F238E27FC236}">
                <a16:creationId xmlns:a16="http://schemas.microsoft.com/office/drawing/2014/main" id="{B4DA702D-F5A4-234D-2776-20BD21AB357D}"/>
              </a:ext>
            </a:extLst>
          </p:cNvPr>
          <p:cNvSpPr>
            <a:spLocks noGrp="1"/>
          </p:cNvSpPr>
          <p:nvPr>
            <p:ph type="body" sz="quarter" idx="10"/>
          </p:nvPr>
        </p:nvSpPr>
        <p:spPr/>
        <p:txBody>
          <a:bodyPr>
            <a:normAutofit/>
          </a:bodyPr>
          <a:lstStyle/>
          <a:p>
            <a:pPr algn="ctr"/>
            <a:r>
              <a:rPr lang="en-US" altLang="en-US" sz="4000" dirty="0">
                <a:ea typeface="ＭＳ Ｐゴシック" charset="-128"/>
                <a:hlinkClick r:id="rId4">
                  <a:extLst>
                    <a:ext uri="{A12FA001-AC4F-418D-AE19-62706E023703}">
                      <ahyp:hlinkClr xmlns:ahyp="http://schemas.microsoft.com/office/drawing/2018/hyperlinkcolor" val="tx"/>
                    </a:ext>
                  </a:extLst>
                </a:hlinkClick>
              </a:rPr>
              <a:t>https://radar.weather.gov</a:t>
            </a:r>
            <a:endParaRPr lang="en-US" sz="4000" dirty="0"/>
          </a:p>
        </p:txBody>
      </p:sp>
      <p:pic>
        <p:nvPicPr>
          <p:cNvPr id="6" name="Picture 1" descr="Icons at the location of each radar are shown as a layer. Select an icon to see the data from an individual radar.">
            <a:extLst>
              <a:ext uri="{FF2B5EF4-FFF2-40B4-BE49-F238E27FC236}">
                <a16:creationId xmlns:a16="http://schemas.microsoft.com/office/drawing/2014/main" id="{F2CBF845-2C81-7CD9-93D7-075178E260F1}"/>
              </a:ext>
            </a:extLst>
          </p:cNvPr>
          <p:cNvPicPr>
            <a:picLocks noChangeAspect="1"/>
          </p:cNvPicPr>
          <p:nvPr/>
        </p:nvPicPr>
        <p:blipFill>
          <a:blip r:embed="rId5"/>
          <a:srcRect/>
          <a:stretch/>
        </p:blipFill>
        <p:spPr>
          <a:xfrm>
            <a:off x="2505998" y="1058335"/>
            <a:ext cx="7180003" cy="5912678"/>
          </a:xfrm>
          <a:prstGeom prst="rect">
            <a:avLst/>
          </a:prstGeom>
        </p:spPr>
      </p:pic>
    </p:spTree>
    <p:custDataLst>
      <p:tags r:id="rId1"/>
    </p:custDataLst>
    <p:extLst>
      <p:ext uri="{BB962C8B-B14F-4D97-AF65-F5344CB8AC3E}">
        <p14:creationId xmlns:p14="http://schemas.microsoft.com/office/powerpoint/2010/main" val="455058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22E521-288E-BE29-9D02-A18ADE5B931A}"/>
              </a:ext>
            </a:extLst>
          </p:cNvPr>
          <p:cNvSpPr>
            <a:spLocks noGrp="1"/>
          </p:cNvSpPr>
          <p:nvPr>
            <p:ph type="title"/>
          </p:nvPr>
        </p:nvSpPr>
        <p:spPr/>
        <p:txBody>
          <a:bodyPr/>
          <a:lstStyle/>
          <a:p>
            <a:r>
              <a:rPr lang="en-US"/>
              <a:t>Florida Radar with Warning Boxes</a:t>
            </a:r>
          </a:p>
        </p:txBody>
      </p:sp>
      <p:sp>
        <p:nvSpPr>
          <p:cNvPr id="3" name="Text Placeholder 1">
            <a:extLst>
              <a:ext uri="{FF2B5EF4-FFF2-40B4-BE49-F238E27FC236}">
                <a16:creationId xmlns:a16="http://schemas.microsoft.com/office/drawing/2014/main" id="{5ECF2331-DC87-28D3-2F43-69A0A297FC3E}"/>
              </a:ext>
            </a:extLst>
          </p:cNvPr>
          <p:cNvSpPr>
            <a:spLocks noGrp="1"/>
          </p:cNvSpPr>
          <p:nvPr>
            <p:ph type="body" sz="quarter" idx="10"/>
          </p:nvPr>
        </p:nvSpPr>
        <p:spPr/>
        <p:txBody>
          <a:bodyPr>
            <a:normAutofit/>
          </a:bodyPr>
          <a:lstStyle/>
          <a:p>
            <a:pPr algn="ctr"/>
            <a:r>
              <a:rPr lang="en-US" altLang="en-US" sz="4000">
                <a:ea typeface="ＭＳ Ｐゴシック" charset="-128"/>
                <a:hlinkClick r:id="rId4">
                  <a:extLst>
                    <a:ext uri="{A12FA001-AC4F-418D-AE19-62706E023703}">
                      <ahyp:hlinkClr xmlns:ahyp="http://schemas.microsoft.com/office/drawing/2018/hyperlinkcolor" val="tx"/>
                    </a:ext>
                  </a:extLst>
                </a:hlinkClick>
              </a:rPr>
              <a:t>https://radar.weather.gov</a:t>
            </a:r>
            <a:endParaRPr lang="en-US" sz="4000"/>
          </a:p>
        </p:txBody>
      </p:sp>
      <p:pic>
        <p:nvPicPr>
          <p:cNvPr id="9" name="Picture 1" descr="Screenshot showing radar data from a site in the Florida panhandle during Hurricane Debby in 2024. Warnings boxes are overlaying the radar data.">
            <a:extLst>
              <a:ext uri="{FF2B5EF4-FFF2-40B4-BE49-F238E27FC236}">
                <a16:creationId xmlns:a16="http://schemas.microsoft.com/office/drawing/2014/main" id="{BBF91CA2-EA61-60CB-192E-9FFCBA0450C4}"/>
              </a:ext>
            </a:extLst>
          </p:cNvPr>
          <p:cNvPicPr>
            <a:picLocks noChangeAspect="1"/>
          </p:cNvPicPr>
          <p:nvPr/>
        </p:nvPicPr>
        <p:blipFill>
          <a:blip r:embed="rId5"/>
          <a:srcRect/>
          <a:stretch/>
        </p:blipFill>
        <p:spPr>
          <a:xfrm>
            <a:off x="2505998" y="1058335"/>
            <a:ext cx="7180002" cy="5912678"/>
          </a:xfrm>
          <a:prstGeom prst="rect">
            <a:avLst/>
          </a:prstGeom>
        </p:spPr>
      </p:pic>
    </p:spTree>
    <p:custDataLst>
      <p:tags r:id="rId1"/>
    </p:custDataLst>
    <p:extLst>
      <p:ext uri="{BB962C8B-B14F-4D97-AF65-F5344CB8AC3E}">
        <p14:creationId xmlns:p14="http://schemas.microsoft.com/office/powerpoint/2010/main" val="260530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316551-7778-2542-059B-1C4D19C7115A}"/>
              </a:ext>
            </a:extLst>
          </p:cNvPr>
          <p:cNvSpPr>
            <a:spLocks noGrp="1"/>
          </p:cNvSpPr>
          <p:nvPr>
            <p:ph type="title"/>
          </p:nvPr>
        </p:nvSpPr>
        <p:spPr/>
        <p:txBody>
          <a:bodyPr/>
          <a:lstStyle/>
          <a:p>
            <a:r>
              <a:rPr lang="en-US"/>
              <a:t>Menu to Set Layer Opacity</a:t>
            </a:r>
          </a:p>
        </p:txBody>
      </p:sp>
      <p:sp>
        <p:nvSpPr>
          <p:cNvPr id="3" name="Text Placeholder 1">
            <a:extLst>
              <a:ext uri="{FF2B5EF4-FFF2-40B4-BE49-F238E27FC236}">
                <a16:creationId xmlns:a16="http://schemas.microsoft.com/office/drawing/2014/main" id="{C6E40315-1B35-37C0-F5C9-F84D74D0D668}"/>
              </a:ext>
            </a:extLst>
          </p:cNvPr>
          <p:cNvSpPr>
            <a:spLocks noGrp="1"/>
          </p:cNvSpPr>
          <p:nvPr>
            <p:ph type="body" sz="quarter" idx="10"/>
          </p:nvPr>
        </p:nvSpPr>
        <p:spPr/>
        <p:txBody>
          <a:bodyPr>
            <a:normAutofit/>
          </a:bodyPr>
          <a:lstStyle/>
          <a:p>
            <a:pPr algn="ctr"/>
            <a:r>
              <a:rPr lang="en-US" altLang="en-US" sz="4000">
                <a:ea typeface="ＭＳ Ｐゴシック" charset="-128"/>
                <a:hlinkClick r:id="rId4">
                  <a:extLst>
                    <a:ext uri="{A12FA001-AC4F-418D-AE19-62706E023703}">
                      <ahyp:hlinkClr xmlns:ahyp="http://schemas.microsoft.com/office/drawing/2018/hyperlinkcolor" val="tx"/>
                    </a:ext>
                  </a:extLst>
                </a:hlinkClick>
              </a:rPr>
              <a:t>https://radar.weather.gov</a:t>
            </a:r>
            <a:endParaRPr lang="en-US" sz="4000"/>
          </a:p>
        </p:txBody>
      </p:sp>
      <p:pic>
        <p:nvPicPr>
          <p:cNvPr id="9" name="Picture 1" descr="Screenshot showing how to turn off the warning boxes to better see the radar data layer.">
            <a:extLst>
              <a:ext uri="{FF2B5EF4-FFF2-40B4-BE49-F238E27FC236}">
                <a16:creationId xmlns:a16="http://schemas.microsoft.com/office/drawing/2014/main" id="{BBF91CA2-EA61-60CB-192E-9FFCBA0450C4}"/>
              </a:ext>
            </a:extLst>
          </p:cNvPr>
          <p:cNvPicPr>
            <a:picLocks noChangeAspect="1"/>
          </p:cNvPicPr>
          <p:nvPr/>
        </p:nvPicPr>
        <p:blipFill>
          <a:blip r:embed="rId5"/>
          <a:srcRect/>
          <a:stretch/>
        </p:blipFill>
        <p:spPr>
          <a:xfrm>
            <a:off x="2505998" y="1058335"/>
            <a:ext cx="7180002" cy="5912677"/>
          </a:xfrm>
          <a:prstGeom prst="rect">
            <a:avLst/>
          </a:prstGeom>
        </p:spPr>
      </p:pic>
    </p:spTree>
    <p:custDataLst>
      <p:tags r:id="rId1"/>
    </p:custDataLst>
    <p:extLst>
      <p:ext uri="{BB962C8B-B14F-4D97-AF65-F5344CB8AC3E}">
        <p14:creationId xmlns:p14="http://schemas.microsoft.com/office/powerpoint/2010/main" val="2237436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04828D6E-7F8C-4275-EF32-E7E8BD4C74BB}"/>
              </a:ext>
            </a:extLst>
          </p:cNvPr>
          <p:cNvSpPr>
            <a:spLocks noGrp="1"/>
          </p:cNvSpPr>
          <p:nvPr>
            <p:ph type="title"/>
          </p:nvPr>
        </p:nvSpPr>
        <p:spPr/>
        <p:txBody>
          <a:bodyPr/>
          <a:lstStyle/>
          <a:p>
            <a:r>
              <a:rPr lang="en-US"/>
              <a:t>No Warning Boxes Visible</a:t>
            </a:r>
          </a:p>
        </p:txBody>
      </p:sp>
      <p:sp>
        <p:nvSpPr>
          <p:cNvPr id="4" name="Text Placeholder 1">
            <a:extLst>
              <a:ext uri="{FF2B5EF4-FFF2-40B4-BE49-F238E27FC236}">
                <a16:creationId xmlns:a16="http://schemas.microsoft.com/office/drawing/2014/main" id="{19389394-A8C2-36B1-2CCE-1D3D88D4159B}"/>
              </a:ext>
            </a:extLst>
          </p:cNvPr>
          <p:cNvSpPr>
            <a:spLocks noGrp="1"/>
          </p:cNvSpPr>
          <p:nvPr>
            <p:ph type="body" sz="quarter" idx="10"/>
          </p:nvPr>
        </p:nvSpPr>
        <p:spPr/>
        <p:txBody>
          <a:bodyPr>
            <a:normAutofit/>
          </a:bodyPr>
          <a:lstStyle/>
          <a:p>
            <a:pPr algn="ctr"/>
            <a:r>
              <a:rPr lang="en-US" altLang="en-US" sz="4000">
                <a:ea typeface="ＭＳ Ｐゴシック" charset="-128"/>
                <a:hlinkClick r:id="rId4">
                  <a:extLst>
                    <a:ext uri="{A12FA001-AC4F-418D-AE19-62706E023703}">
                      <ahyp:hlinkClr xmlns:ahyp="http://schemas.microsoft.com/office/drawing/2018/hyperlinkcolor" val="tx"/>
                    </a:ext>
                  </a:extLst>
                </a:hlinkClick>
              </a:rPr>
              <a:t>https://radar.weather.gov</a:t>
            </a:r>
            <a:endParaRPr lang="en-US" sz="4000"/>
          </a:p>
        </p:txBody>
      </p:sp>
      <p:pic>
        <p:nvPicPr>
          <p:cNvPr id="9" name="Picture 1" descr="Screenshot with the warning boxes removed.">
            <a:extLst>
              <a:ext uri="{FF2B5EF4-FFF2-40B4-BE49-F238E27FC236}">
                <a16:creationId xmlns:a16="http://schemas.microsoft.com/office/drawing/2014/main" id="{BBF91CA2-EA61-60CB-192E-9FFCBA0450C4}"/>
              </a:ext>
            </a:extLst>
          </p:cNvPr>
          <p:cNvPicPr>
            <a:picLocks noChangeAspect="1"/>
          </p:cNvPicPr>
          <p:nvPr/>
        </p:nvPicPr>
        <p:blipFill>
          <a:blip r:embed="rId5"/>
          <a:srcRect/>
          <a:stretch/>
        </p:blipFill>
        <p:spPr>
          <a:xfrm>
            <a:off x="2505998" y="1058335"/>
            <a:ext cx="7180001" cy="5912677"/>
          </a:xfrm>
          <a:prstGeom prst="rect">
            <a:avLst/>
          </a:prstGeom>
        </p:spPr>
      </p:pic>
    </p:spTree>
    <p:custDataLst>
      <p:tags r:id="rId1"/>
    </p:custDataLst>
    <p:extLst>
      <p:ext uri="{BB962C8B-B14F-4D97-AF65-F5344CB8AC3E}">
        <p14:creationId xmlns:p14="http://schemas.microsoft.com/office/powerpoint/2010/main" val="1927176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hidden="1">
            <a:extLst>
              <a:ext uri="{FF2B5EF4-FFF2-40B4-BE49-F238E27FC236}">
                <a16:creationId xmlns:a16="http://schemas.microsoft.com/office/drawing/2014/main" id="{562E39DF-BE54-6F29-E901-A98912945928}"/>
              </a:ext>
            </a:extLst>
          </p:cNvPr>
          <p:cNvSpPr>
            <a:spLocks noGrp="1"/>
          </p:cNvSpPr>
          <p:nvPr>
            <p:ph type="title"/>
          </p:nvPr>
        </p:nvSpPr>
        <p:spPr/>
        <p:txBody>
          <a:bodyPr/>
          <a:lstStyle/>
          <a:p>
            <a:r>
              <a:rPr lang="en-US" altLang="en-US">
                <a:ea typeface="ＭＳ Ｐゴシック" charset="-128"/>
              </a:rPr>
              <a:t>Other Available Radar Products</a:t>
            </a:r>
          </a:p>
        </p:txBody>
      </p:sp>
      <p:sp>
        <p:nvSpPr>
          <p:cNvPr id="2" name="Text Placeholder 1">
            <a:extLst>
              <a:ext uri="{FF2B5EF4-FFF2-40B4-BE49-F238E27FC236}">
                <a16:creationId xmlns:a16="http://schemas.microsoft.com/office/drawing/2014/main" id="{8F767949-73B5-A51B-167F-F88F1ACA793F}"/>
              </a:ext>
            </a:extLst>
          </p:cNvPr>
          <p:cNvSpPr>
            <a:spLocks noGrp="1"/>
          </p:cNvSpPr>
          <p:nvPr>
            <p:ph type="body" sz="quarter" idx="10"/>
          </p:nvPr>
        </p:nvSpPr>
        <p:spPr/>
        <p:txBody>
          <a:bodyPr>
            <a:normAutofit/>
          </a:bodyPr>
          <a:lstStyle/>
          <a:p>
            <a:pPr algn="ctr"/>
            <a:r>
              <a:rPr lang="en-US" altLang="en-US" sz="4000">
                <a:ea typeface="ＭＳ Ｐゴシック" charset="-128"/>
                <a:hlinkClick r:id="rId4">
                  <a:extLst>
                    <a:ext uri="{A12FA001-AC4F-418D-AE19-62706E023703}">
                      <ahyp:hlinkClr xmlns:ahyp="http://schemas.microsoft.com/office/drawing/2018/hyperlinkcolor" val="tx"/>
                    </a:ext>
                  </a:extLst>
                </a:hlinkClick>
              </a:rPr>
              <a:t>https://radar.weather.gov</a:t>
            </a:r>
            <a:endParaRPr lang="en-US" sz="4000"/>
          </a:p>
        </p:txBody>
      </p:sp>
      <p:pic>
        <p:nvPicPr>
          <p:cNvPr id="9" name="Picture 1" descr="Screenshow showing additional radar products available for viewing.">
            <a:extLst>
              <a:ext uri="{FF2B5EF4-FFF2-40B4-BE49-F238E27FC236}">
                <a16:creationId xmlns:a16="http://schemas.microsoft.com/office/drawing/2014/main" id="{BBF91CA2-EA61-60CB-192E-9FFCBA0450C4}"/>
              </a:ext>
            </a:extLst>
          </p:cNvPr>
          <p:cNvPicPr>
            <a:picLocks noChangeAspect="1"/>
          </p:cNvPicPr>
          <p:nvPr/>
        </p:nvPicPr>
        <p:blipFill>
          <a:blip r:embed="rId5"/>
          <a:srcRect/>
          <a:stretch/>
        </p:blipFill>
        <p:spPr>
          <a:xfrm>
            <a:off x="2505998" y="1058335"/>
            <a:ext cx="7180001" cy="5912676"/>
          </a:xfrm>
          <a:prstGeom prst="rect">
            <a:avLst/>
          </a:prstGeom>
        </p:spPr>
      </p:pic>
    </p:spTree>
    <p:custDataLst>
      <p:tags r:id="rId1"/>
    </p:custDataLst>
    <p:extLst>
      <p:ext uri="{BB962C8B-B14F-4D97-AF65-F5344CB8AC3E}">
        <p14:creationId xmlns:p14="http://schemas.microsoft.com/office/powerpoint/2010/main" val="150488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hidden="1">
            <a:extLst>
              <a:ext uri="{FF2B5EF4-FFF2-40B4-BE49-F238E27FC236}">
                <a16:creationId xmlns:a16="http://schemas.microsoft.com/office/drawing/2014/main" id="{562E39DF-BE54-6F29-E901-A98912945928}"/>
              </a:ext>
            </a:extLst>
          </p:cNvPr>
          <p:cNvSpPr>
            <a:spLocks noGrp="1"/>
          </p:cNvSpPr>
          <p:nvPr>
            <p:ph type="title"/>
          </p:nvPr>
        </p:nvSpPr>
        <p:spPr/>
        <p:txBody>
          <a:bodyPr/>
          <a:lstStyle/>
          <a:p>
            <a:r>
              <a:rPr lang="en-US" altLang="en-US"/>
              <a:t>Rainfall Estimate Radar Product</a:t>
            </a:r>
          </a:p>
        </p:txBody>
      </p:sp>
      <p:sp>
        <p:nvSpPr>
          <p:cNvPr id="3" name="Text Placeholder 1">
            <a:extLst>
              <a:ext uri="{FF2B5EF4-FFF2-40B4-BE49-F238E27FC236}">
                <a16:creationId xmlns:a16="http://schemas.microsoft.com/office/drawing/2014/main" id="{0D7F7271-7F2D-8A76-2D53-AC0EC5FE048C}"/>
              </a:ext>
            </a:extLst>
          </p:cNvPr>
          <p:cNvSpPr>
            <a:spLocks noGrp="1"/>
          </p:cNvSpPr>
          <p:nvPr>
            <p:ph type="body" sz="quarter" idx="10"/>
          </p:nvPr>
        </p:nvSpPr>
        <p:spPr/>
        <p:txBody>
          <a:bodyPr>
            <a:normAutofit/>
          </a:bodyPr>
          <a:lstStyle/>
          <a:p>
            <a:pPr algn="ctr"/>
            <a:r>
              <a:rPr lang="en-US" altLang="en-US" sz="4000">
                <a:hlinkClick r:id="rId4">
                  <a:extLst>
                    <a:ext uri="{A12FA001-AC4F-418D-AE19-62706E023703}">
                      <ahyp:hlinkClr xmlns:ahyp="http://schemas.microsoft.com/office/drawing/2018/hyperlinkcolor" val="tx"/>
                    </a:ext>
                  </a:extLst>
                </a:hlinkClick>
              </a:rPr>
              <a:t>https://radar.weather.gov</a:t>
            </a:r>
            <a:endParaRPr lang="en-US" sz="4000"/>
          </a:p>
        </p:txBody>
      </p:sp>
      <p:pic>
        <p:nvPicPr>
          <p:cNvPr id="9" name="Picture 1" descr="Screenshot of a radar rainfall product. The color palete used is different than what is used for radar reflectivity.">
            <a:extLst>
              <a:ext uri="{FF2B5EF4-FFF2-40B4-BE49-F238E27FC236}">
                <a16:creationId xmlns:a16="http://schemas.microsoft.com/office/drawing/2014/main" id="{BBF91CA2-EA61-60CB-192E-9FFCBA0450C4}"/>
              </a:ext>
            </a:extLst>
          </p:cNvPr>
          <p:cNvPicPr>
            <a:picLocks noChangeAspect="1"/>
          </p:cNvPicPr>
          <p:nvPr/>
        </p:nvPicPr>
        <p:blipFill>
          <a:blip r:embed="rId5"/>
          <a:srcRect/>
          <a:stretch/>
        </p:blipFill>
        <p:spPr>
          <a:xfrm>
            <a:off x="2505998" y="1058335"/>
            <a:ext cx="7180000" cy="5912676"/>
          </a:xfrm>
          <a:prstGeom prst="rect">
            <a:avLst/>
          </a:prstGeom>
        </p:spPr>
      </p:pic>
    </p:spTree>
    <p:custDataLst>
      <p:tags r:id="rId1"/>
    </p:custDataLst>
    <p:extLst>
      <p:ext uri="{BB962C8B-B14F-4D97-AF65-F5344CB8AC3E}">
        <p14:creationId xmlns:p14="http://schemas.microsoft.com/office/powerpoint/2010/main" val="3500787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2463AAC2-03DC-33F1-E160-F05796542789}"/>
              </a:ext>
            </a:extLst>
          </p:cNvPr>
          <p:cNvSpPr>
            <a:spLocks noGrp="1"/>
          </p:cNvSpPr>
          <p:nvPr>
            <p:ph type="title"/>
          </p:nvPr>
        </p:nvSpPr>
        <p:spPr/>
        <p:txBody>
          <a:bodyPr/>
          <a:lstStyle/>
          <a:p>
            <a:r>
              <a:rPr lang="en-US"/>
              <a:t>NCEI Radar Archive</a:t>
            </a:r>
          </a:p>
        </p:txBody>
      </p:sp>
      <p:pic>
        <p:nvPicPr>
          <p:cNvPr id="3" name="Picture 1" descr="Screenshot from NOAA National Centers for Environmental Information's radar archive web page. The base map is a terrain map of the US with icons at the radar locations.">
            <a:extLst>
              <a:ext uri="{FF2B5EF4-FFF2-40B4-BE49-F238E27FC236}">
                <a16:creationId xmlns:a16="http://schemas.microsoft.com/office/drawing/2014/main" id="{985089B1-ED45-0BC4-2186-59489F021D99}"/>
              </a:ext>
            </a:extLst>
          </p:cNvPr>
          <p:cNvPicPr>
            <a:picLocks noChangeAspect="1"/>
          </p:cNvPicPr>
          <p:nvPr/>
        </p:nvPicPr>
        <p:blipFill>
          <a:blip r:embed="rId4"/>
          <a:stretch>
            <a:fillRect/>
          </a:stretch>
        </p:blipFill>
        <p:spPr>
          <a:xfrm>
            <a:off x="2736779" y="965575"/>
            <a:ext cx="6718443" cy="5526393"/>
          </a:xfrm>
          <a:prstGeom prst="rect">
            <a:avLst/>
          </a:prstGeom>
        </p:spPr>
      </p:pic>
      <p:sp>
        <p:nvSpPr>
          <p:cNvPr id="2" name="Text Placeholder 1">
            <a:extLst>
              <a:ext uri="{FF2B5EF4-FFF2-40B4-BE49-F238E27FC236}">
                <a16:creationId xmlns:a16="http://schemas.microsoft.com/office/drawing/2014/main" id="{DCEBF430-4895-7D91-2A27-286C07E2B65A}"/>
              </a:ext>
            </a:extLst>
          </p:cNvPr>
          <p:cNvSpPr>
            <a:spLocks noGrp="1"/>
          </p:cNvSpPr>
          <p:nvPr>
            <p:ph type="body" sz="quarter" idx="10"/>
          </p:nvPr>
        </p:nvSpPr>
        <p:spPr/>
        <p:txBody>
          <a:bodyPr>
            <a:normAutofit/>
          </a:bodyPr>
          <a:lstStyle/>
          <a:p>
            <a:pPr algn="ctr"/>
            <a:r>
              <a:rPr lang="en-US" altLang="en-US" sz="4000">
                <a:latin typeface="Roboto Medium" panose="02000000000000000000" pitchFamily="2" charset="0"/>
                <a:ea typeface="Roboto Medium" panose="02000000000000000000" pitchFamily="2" charset="0"/>
                <a:hlinkClick r:id="rId5">
                  <a:extLst>
                    <a:ext uri="{A12FA001-AC4F-418D-AE19-62706E023703}">
                      <ahyp:hlinkClr xmlns:ahyp="http://schemas.microsoft.com/office/drawing/2018/hyperlinkcolor" val="tx"/>
                    </a:ext>
                  </a:extLst>
                </a:hlinkClick>
              </a:rPr>
              <a:t>https://ncei.noaa.gov/maps/radar/</a:t>
            </a:r>
            <a:endParaRPr lang="en-US" sz="4000">
              <a:latin typeface="Roboto Medium" panose="02000000000000000000" pitchFamily="2" charset="0"/>
              <a:ea typeface="Roboto Medium" panose="02000000000000000000" pitchFamily="2" charset="0"/>
            </a:endParaRPr>
          </a:p>
        </p:txBody>
      </p:sp>
    </p:spTree>
    <p:custDataLst>
      <p:tags r:id="rId1"/>
    </p:custDataLst>
    <p:extLst>
      <p:ext uri="{BB962C8B-B14F-4D97-AF65-F5344CB8AC3E}">
        <p14:creationId xmlns:p14="http://schemas.microsoft.com/office/powerpoint/2010/main" val="180143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ECDDC4D1-EFA6-0043-80D0-2A8F66B1941D}"/>
              </a:ext>
            </a:extLst>
          </p:cNvPr>
          <p:cNvSpPr>
            <a:spLocks noGrp="1"/>
          </p:cNvSpPr>
          <p:nvPr>
            <p:ph type="title"/>
          </p:nvPr>
        </p:nvSpPr>
        <p:spPr>
          <a:xfrm>
            <a:off x="0" y="0"/>
            <a:ext cx="12191999" cy="1553156"/>
          </a:xfrm>
        </p:spPr>
        <p:txBody>
          <a:bodyPr>
            <a:normAutofit/>
          </a:bodyPr>
          <a:lstStyle/>
          <a:p>
            <a:pPr algn="ctr"/>
            <a:r>
              <a:rPr lang="en-US" altLang="en-US" sz="4000" b="1" dirty="0">
                <a:cs typeface="Arial" panose="020B0604020202020204" pitchFamily="34" charset="0"/>
              </a:rPr>
              <a:t>Sonar</a:t>
            </a:r>
          </a:p>
        </p:txBody>
      </p:sp>
      <p:sp>
        <p:nvSpPr>
          <p:cNvPr id="5" name="Rectangle 1">
            <a:extLst>
              <a:ext uri="{FF2B5EF4-FFF2-40B4-BE49-F238E27FC236}">
                <a16:creationId xmlns:a16="http://schemas.microsoft.com/office/drawing/2014/main" id="{8640E5E7-66FC-0E41-8FF9-E8658FE47907}"/>
              </a:ext>
            </a:extLst>
          </p:cNvPr>
          <p:cNvSpPr txBox="1">
            <a:spLocks noChangeArrowheads="1"/>
          </p:cNvSpPr>
          <p:nvPr/>
        </p:nvSpPr>
        <p:spPr bwMode="auto">
          <a:xfrm>
            <a:off x="281071" y="1939926"/>
            <a:ext cx="8594725" cy="63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000">
                <a:solidFill>
                  <a:schemeClr val="bg2"/>
                </a:solidFill>
                <a:latin typeface="Calibri" panose="020F0502020204030204" pitchFamily="34" charset="0"/>
                <a:ea typeface="ＭＳ Ｐゴシック" pitchFamily="34" charset="-128"/>
                <a:cs typeface="Arial"/>
              </a:defRPr>
            </a:lvl1pPr>
            <a:lvl2pPr marL="742950" indent="-285750" algn="l" rtl="0" eaLnBrk="0" fontAlgn="base" hangingPunct="0">
              <a:spcBef>
                <a:spcPct val="20000"/>
              </a:spcBef>
              <a:spcAft>
                <a:spcPct val="0"/>
              </a:spcAft>
              <a:buChar char="–"/>
              <a:defRPr sz="2400">
                <a:solidFill>
                  <a:schemeClr val="bg2"/>
                </a:solidFill>
                <a:latin typeface="Calibri" panose="020F0502020204030204" pitchFamily="34" charset="0"/>
                <a:ea typeface="ＭＳ Ｐゴシック" pitchFamily="34" charset="-128"/>
                <a:cs typeface="Arial"/>
              </a:defRPr>
            </a:lvl2pPr>
            <a:lvl3pPr marL="1143000" indent="-228600" algn="l" rtl="0" eaLnBrk="0" fontAlgn="base" hangingPunct="0">
              <a:spcBef>
                <a:spcPct val="20000"/>
              </a:spcBef>
              <a:spcAft>
                <a:spcPct val="0"/>
              </a:spcAft>
              <a:buChar char="•"/>
              <a:defRPr sz="2000">
                <a:solidFill>
                  <a:schemeClr val="bg2"/>
                </a:solidFill>
                <a:latin typeface="Calibri" panose="020F0502020204030204" pitchFamily="34" charset="0"/>
                <a:ea typeface="ＭＳ Ｐゴシック" pitchFamily="34" charset="-128"/>
                <a:cs typeface="Arial"/>
              </a:defRPr>
            </a:lvl3pPr>
            <a:lvl4pPr marL="1600200" indent="-228600" algn="l" rtl="0" eaLnBrk="0" fontAlgn="base" hangingPunct="0">
              <a:spcBef>
                <a:spcPct val="20000"/>
              </a:spcBef>
              <a:spcAft>
                <a:spcPct val="0"/>
              </a:spcAft>
              <a:buChar char="–"/>
              <a:defRPr sz="1600">
                <a:solidFill>
                  <a:schemeClr val="bg2"/>
                </a:solidFill>
                <a:latin typeface="Calibri" panose="020F0502020204030204" pitchFamily="34" charset="0"/>
                <a:ea typeface="ＭＳ Ｐゴシック" pitchFamily="34" charset="-128"/>
                <a:cs typeface="Arial"/>
              </a:defRPr>
            </a:lvl4pPr>
            <a:lvl5pPr marL="2057400" indent="-228600" algn="l" rtl="0" eaLnBrk="0" fontAlgn="base" hangingPunct="0">
              <a:spcBef>
                <a:spcPct val="20000"/>
              </a:spcBef>
              <a:spcAft>
                <a:spcPct val="0"/>
              </a:spcAft>
              <a:buChar char="»"/>
              <a:defRPr sz="1400">
                <a:solidFill>
                  <a:schemeClr val="bg2"/>
                </a:solidFill>
                <a:latin typeface="Calibri" panose="020F0502020204030204" pitchFamily="34" charset="0"/>
                <a:ea typeface="ＭＳ Ｐゴシック" pitchFamily="34" charset="-128"/>
                <a:cs typeface="Arial"/>
              </a:defRPr>
            </a:lvl5pPr>
            <a:lvl6pPr marL="2514600" indent="-228600" algn="l" rtl="0" eaLnBrk="0" fontAlgn="base" hangingPunct="0">
              <a:spcBef>
                <a:spcPct val="20000"/>
              </a:spcBef>
              <a:spcAft>
                <a:spcPct val="0"/>
              </a:spcAft>
              <a:buChar char="»"/>
              <a:defRPr sz="2000">
                <a:solidFill>
                  <a:schemeClr val="bg2"/>
                </a:solidFill>
                <a:latin typeface="+mn-lt"/>
              </a:defRPr>
            </a:lvl6pPr>
            <a:lvl7pPr marL="2971800" indent="-228600" algn="l" rtl="0" eaLnBrk="0" fontAlgn="base" hangingPunct="0">
              <a:spcBef>
                <a:spcPct val="20000"/>
              </a:spcBef>
              <a:spcAft>
                <a:spcPct val="0"/>
              </a:spcAft>
              <a:buChar char="»"/>
              <a:defRPr sz="2000">
                <a:solidFill>
                  <a:schemeClr val="bg2"/>
                </a:solidFill>
                <a:latin typeface="+mn-lt"/>
              </a:defRPr>
            </a:lvl7pPr>
            <a:lvl8pPr marL="3429000" indent="-228600" algn="l" rtl="0" eaLnBrk="0" fontAlgn="base" hangingPunct="0">
              <a:spcBef>
                <a:spcPct val="20000"/>
              </a:spcBef>
              <a:spcAft>
                <a:spcPct val="0"/>
              </a:spcAft>
              <a:buChar char="»"/>
              <a:defRPr sz="2000">
                <a:solidFill>
                  <a:schemeClr val="bg2"/>
                </a:solidFill>
                <a:latin typeface="+mn-lt"/>
              </a:defRPr>
            </a:lvl8pPr>
            <a:lvl9pPr marL="3886200" indent="-228600" algn="l" rtl="0" eaLnBrk="0" fontAlgn="base" hangingPunct="0">
              <a:spcBef>
                <a:spcPct val="20000"/>
              </a:spcBef>
              <a:spcAft>
                <a:spcPct val="0"/>
              </a:spcAft>
              <a:buChar char="»"/>
              <a:defRPr sz="2000">
                <a:solidFill>
                  <a:schemeClr val="bg2"/>
                </a:solidFill>
                <a:latin typeface="+mn-lt"/>
              </a:defRPr>
            </a:lvl9pPr>
          </a:lstStyle>
          <a:p>
            <a:pPr marL="288925" indent="-288925">
              <a:defRPr/>
            </a:pPr>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Sonar: </a:t>
            </a:r>
            <a:r>
              <a:rPr lang="en-US" altLang="en-US" sz="3600" b="1" kern="0">
                <a:solidFill>
                  <a:schemeClr val="tx1"/>
                </a:solidFill>
                <a:latin typeface="Roboto" panose="02000000000000000000" pitchFamily="2" charset="0"/>
                <a:ea typeface="Roboto" panose="02000000000000000000" pitchFamily="2" charset="0"/>
                <a:cs typeface="Roboto" panose="02000000000000000000" pitchFamily="2" charset="0"/>
              </a:rPr>
              <a:t>so</a:t>
            </a:r>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und </a:t>
            </a:r>
            <a:r>
              <a:rPr lang="en-US" altLang="en-US" sz="3600" b="1" kern="0">
                <a:solidFill>
                  <a:schemeClr val="tx1"/>
                </a:solidFill>
                <a:latin typeface="Roboto" panose="02000000000000000000" pitchFamily="2" charset="0"/>
                <a:ea typeface="Roboto" panose="02000000000000000000" pitchFamily="2" charset="0"/>
                <a:cs typeface="Roboto" panose="02000000000000000000" pitchFamily="2" charset="0"/>
              </a:rPr>
              <a:t>n</a:t>
            </a:r>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avigation </a:t>
            </a:r>
            <a:r>
              <a:rPr lang="en-US" altLang="en-US" sz="3600" b="1" kern="0">
                <a:solidFill>
                  <a:schemeClr val="tx1"/>
                </a:solidFill>
                <a:latin typeface="Roboto" panose="02000000000000000000" pitchFamily="2" charset="0"/>
                <a:ea typeface="Roboto" panose="02000000000000000000" pitchFamily="2" charset="0"/>
                <a:cs typeface="Roboto" panose="02000000000000000000" pitchFamily="2" charset="0"/>
              </a:rPr>
              <a:t>a</a:t>
            </a:r>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nd </a:t>
            </a:r>
            <a:r>
              <a:rPr lang="en-US" altLang="en-US" sz="3600" b="1" kern="0">
                <a:solidFill>
                  <a:schemeClr val="tx1"/>
                </a:solidFill>
                <a:latin typeface="Roboto" panose="02000000000000000000" pitchFamily="2" charset="0"/>
                <a:ea typeface="Roboto" panose="02000000000000000000" pitchFamily="2" charset="0"/>
                <a:cs typeface="Roboto" panose="02000000000000000000" pitchFamily="2" charset="0"/>
              </a:rPr>
              <a:t>r</a:t>
            </a:r>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anging</a:t>
            </a:r>
          </a:p>
        </p:txBody>
      </p:sp>
      <p:pic>
        <p:nvPicPr>
          <p:cNvPr id="4" name="Picture 1" descr="Various examples of sonar being using by bats, dolphins, and submarines. The sound waves are yellow curved lines emitting away from each source and then returning back as echoes as red curved lines.">
            <a:extLst>
              <a:ext uri="{FF2B5EF4-FFF2-40B4-BE49-F238E27FC236}">
                <a16:creationId xmlns:a16="http://schemas.microsoft.com/office/drawing/2014/main" id="{6BCF923C-682D-2F4D-9396-B7B690465F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2624" y="1553156"/>
            <a:ext cx="4328305" cy="431325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Image Citation 1">
            <a:extLst>
              <a:ext uri="{FF2B5EF4-FFF2-40B4-BE49-F238E27FC236}">
                <a16:creationId xmlns:a16="http://schemas.microsoft.com/office/drawing/2014/main" id="{32FB0696-1F99-8445-B4CA-B042D8048BD6}"/>
              </a:ext>
            </a:extLst>
          </p:cNvPr>
          <p:cNvSpPr txBox="1">
            <a:spLocks noChangeArrowheads="1"/>
          </p:cNvSpPr>
          <p:nvPr/>
        </p:nvSpPr>
        <p:spPr bwMode="auto">
          <a:xfrm>
            <a:off x="4963083" y="6024080"/>
            <a:ext cx="39127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0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16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400">
                <a:solidFill>
                  <a:schemeClr val="bg2"/>
                </a:solidFill>
                <a:latin typeface="Calibri" panose="020F050202020403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1100">
                <a:solidFill>
                  <a:srgbClr val="000000"/>
                </a:solidFill>
                <a:latin typeface="Roboto" panose="02000000000000000000" pitchFamily="2" charset="0"/>
                <a:ea typeface="Roboto" panose="02000000000000000000" pitchFamily="2" charset="0"/>
                <a:cs typeface="Roboto" panose="02000000000000000000" pitchFamily="2" charset="0"/>
              </a:rPr>
              <a:t>Image courtesy of: http://</a:t>
            </a:r>
            <a:r>
              <a:rPr lang="en-US" altLang="en-US" sz="1100" err="1">
                <a:solidFill>
                  <a:srgbClr val="000000"/>
                </a:solidFill>
                <a:latin typeface="Roboto" panose="02000000000000000000" pitchFamily="2" charset="0"/>
                <a:ea typeface="Roboto" panose="02000000000000000000" pitchFamily="2" charset="0"/>
                <a:cs typeface="Roboto" panose="02000000000000000000" pitchFamily="2" charset="0"/>
              </a:rPr>
              <a:t>askabiologist.asu.edu</a:t>
            </a:r>
            <a:r>
              <a:rPr lang="en-US" altLang="en-US" sz="1100">
                <a:solidFill>
                  <a:srgbClr val="000000"/>
                </a:solidFill>
                <a:latin typeface="Roboto" panose="02000000000000000000" pitchFamily="2" charset="0"/>
                <a:ea typeface="Roboto" panose="02000000000000000000" pitchFamily="2" charset="0"/>
                <a:cs typeface="Roboto" panose="02000000000000000000" pitchFamily="2" charset="0"/>
              </a:rPr>
              <a:t>/sites/default/files/resources/articles/bats/</a:t>
            </a:r>
            <a:r>
              <a:rPr lang="en-US" altLang="en-US" sz="1100" err="1">
                <a:solidFill>
                  <a:srgbClr val="000000"/>
                </a:solidFill>
                <a:latin typeface="Roboto" panose="02000000000000000000" pitchFamily="2" charset="0"/>
                <a:ea typeface="Roboto" panose="02000000000000000000" pitchFamily="2" charset="0"/>
                <a:cs typeface="Roboto" panose="02000000000000000000" pitchFamily="2" charset="0"/>
              </a:rPr>
              <a:t>ecolocation_types.jpg</a:t>
            </a:r>
            <a:endParaRPr lang="en-US" altLang="en-US" sz="110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3235723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hidden="1">
            <a:extLs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sz="3600" err="1"/>
              <a:t>Mesonet</a:t>
            </a:r>
            <a:r>
              <a:rPr lang="en-US" sz="3600"/>
              <a:t> K-20 Learning Modules</a:t>
            </a:r>
            <a:endParaRPr lang="en-US" altLang="en-US" sz="3600">
              <a:ea typeface="ＭＳ Ｐゴシック" charset="-128"/>
            </a:endParaRPr>
          </a:p>
        </p:txBody>
      </p:sp>
      <p:sp>
        <p:nvSpPr>
          <p:cNvPr id="2" name="Text Placeholder 1">
            <a:extLst>
              <a:ext uri="{FF2B5EF4-FFF2-40B4-BE49-F238E27FC236}">
                <a16:creationId xmlns:a16="http://schemas.microsoft.com/office/drawing/2014/main" id="{D72014D5-F8C1-A34B-C0BE-1905171C08D7}"/>
              </a:ext>
            </a:extLst>
          </p:cNvPr>
          <p:cNvSpPr>
            <a:spLocks noGrp="1"/>
          </p:cNvSpPr>
          <p:nvPr>
            <p:ph type="body" sz="quarter" idx="10"/>
          </p:nvPr>
        </p:nvSpPr>
        <p:spPr/>
        <p:txBody>
          <a:bodyPr>
            <a:normAutofit/>
          </a:bodyPr>
          <a:lstStyle/>
          <a:p>
            <a:pPr algn="ctr"/>
            <a:r>
              <a:rPr lang="en-US" altLang="en-US" dirty="0">
                <a:latin typeface="Roboto Medium" panose="02000000000000000000" pitchFamily="2" charset="0"/>
                <a:ea typeface="Roboto Medium" panose="02000000000000000000" pitchFamily="2" charset="0"/>
                <a:hlinkClick r:id="rId4">
                  <a:extLst>
                    <a:ext uri="{A12FA001-AC4F-418D-AE19-62706E023703}">
                      <ahyp:hlinkClr xmlns:ahyp="http://schemas.microsoft.com/office/drawing/2018/hyperlinkcolor" val="tx"/>
                    </a:ext>
                  </a:extLst>
                </a:hlinkClick>
              </a:rPr>
              <a:t>https://mesonet.org/education/learning-materials</a:t>
            </a:r>
            <a:endParaRPr lang="en-US" dirty="0">
              <a:latin typeface="Roboto Medium" panose="02000000000000000000" pitchFamily="2" charset="0"/>
              <a:ea typeface="Roboto Medium" panose="02000000000000000000" pitchFamily="2" charset="0"/>
            </a:endParaRPr>
          </a:p>
        </p:txBody>
      </p:sp>
      <p:pic>
        <p:nvPicPr>
          <p:cNvPr id="3" name="Picture 2" descr="Web page screenshot showing the Weather Radar Basics Module resources available.">
            <a:extLst>
              <a:ext uri="{FF2B5EF4-FFF2-40B4-BE49-F238E27FC236}">
                <a16:creationId xmlns:a16="http://schemas.microsoft.com/office/drawing/2014/main" id="{DEDADB39-E80D-76CF-9A4A-61C779A536A3}"/>
              </a:ext>
            </a:extLst>
          </p:cNvPr>
          <p:cNvPicPr>
            <a:picLocks noChangeAspect="1"/>
          </p:cNvPicPr>
          <p:nvPr/>
        </p:nvPicPr>
        <p:blipFill>
          <a:blip r:embed="rId5"/>
          <a:srcRect/>
          <a:stretch/>
        </p:blipFill>
        <p:spPr>
          <a:xfrm>
            <a:off x="2015990" y="1866304"/>
            <a:ext cx="8160020" cy="3125392"/>
          </a:xfrm>
          <a:prstGeom prst="rect">
            <a:avLst/>
          </a:prstGeom>
        </p:spPr>
      </p:pic>
    </p:spTree>
    <p:custDataLst>
      <p:tags r:id="rId1"/>
    </p:custDataLst>
    <p:extLst>
      <p:ext uri="{BB962C8B-B14F-4D97-AF65-F5344CB8AC3E}">
        <p14:creationId xmlns:p14="http://schemas.microsoft.com/office/powerpoint/2010/main" val="139824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noChangeArrowheads="1"/>
          </p:cNvSpPr>
          <p:nvPr>
            <p:ph type="title"/>
          </p:nvPr>
        </p:nvSpPr>
        <p:spPr>
          <a:xfrm>
            <a:off x="838200" y="15875"/>
            <a:ext cx="10515600" cy="1325563"/>
          </a:xfrm>
        </p:spPr>
        <p:txBody>
          <a:bodyPr>
            <a:normAutofit/>
          </a:bodyPr>
          <a:lstStyle/>
          <a:p>
            <a:pPr algn="ctr"/>
            <a:r>
              <a:rPr lang="en-US" altLang="en-US" sz="4000" b="1" dirty="0">
                <a:ea typeface="ＭＳ Ｐゴシック" charset="-128"/>
              </a:rPr>
              <a:t>Weather Radar</a:t>
            </a:r>
          </a:p>
        </p:txBody>
      </p:sp>
      <p:sp>
        <p:nvSpPr>
          <p:cNvPr id="25602" name="Rectangle 1"/>
          <p:cNvSpPr>
            <a:spLocks noGrp="1" noChangeArrowheads="1"/>
          </p:cNvSpPr>
          <p:nvPr>
            <p:ph type="body" idx="1"/>
          </p:nvPr>
        </p:nvSpPr>
        <p:spPr>
          <a:xfrm>
            <a:off x="838201" y="1341438"/>
            <a:ext cx="10515600" cy="4648200"/>
          </a:xfrm>
        </p:spPr>
        <p:txBody>
          <a:bodyPr/>
          <a:lstStyle/>
          <a:p>
            <a:pPr marL="288925" indent="-288925"/>
            <a:r>
              <a:rPr lang="en-US" altLang="en-US">
                <a:ea typeface="ＭＳ Ｐゴシック" charset="-128"/>
              </a:rPr>
              <a:t>The concept for radar is similar but doesn’t use sound waves</a:t>
            </a:r>
          </a:p>
          <a:p>
            <a:pPr marL="288925" indent="-288925"/>
            <a:r>
              <a:rPr lang="en-US" altLang="en-US">
                <a:ea typeface="ＭＳ Ｐゴシック" charset="-128"/>
              </a:rPr>
              <a:t>Radar: </a:t>
            </a:r>
            <a:r>
              <a:rPr lang="en-US" altLang="en-US" sz="3600" b="1">
                <a:ea typeface="ＭＳ Ｐゴシック" charset="-128"/>
              </a:rPr>
              <a:t>ra</a:t>
            </a:r>
            <a:r>
              <a:rPr lang="en-US" altLang="en-US">
                <a:ea typeface="ＭＳ Ｐゴシック" charset="-128"/>
              </a:rPr>
              <a:t>dio </a:t>
            </a:r>
            <a:r>
              <a:rPr lang="en-US" altLang="en-US" sz="3600" b="1">
                <a:ea typeface="ＭＳ Ｐゴシック" charset="-128"/>
              </a:rPr>
              <a:t>d</a:t>
            </a:r>
            <a:r>
              <a:rPr lang="en-US" altLang="en-US">
                <a:ea typeface="ＭＳ Ｐゴシック" charset="-128"/>
              </a:rPr>
              <a:t>etection </a:t>
            </a:r>
            <a:r>
              <a:rPr lang="en-US" altLang="en-US" sz="3600" b="1">
                <a:ea typeface="ＭＳ Ｐゴシック" charset="-128"/>
              </a:rPr>
              <a:t>a</a:t>
            </a:r>
            <a:r>
              <a:rPr lang="en-US" altLang="en-US">
                <a:ea typeface="ＭＳ Ｐゴシック" charset="-128"/>
              </a:rPr>
              <a:t>nd </a:t>
            </a:r>
            <a:r>
              <a:rPr lang="en-US" altLang="en-US" sz="3600" b="1">
                <a:ea typeface="ＭＳ Ｐゴシック" charset="-128"/>
              </a:rPr>
              <a:t>r</a:t>
            </a:r>
            <a:r>
              <a:rPr lang="en-US" altLang="en-US">
                <a:ea typeface="ＭＳ Ｐゴシック" charset="-128"/>
              </a:rPr>
              <a:t>anging</a:t>
            </a:r>
          </a:p>
        </p:txBody>
      </p:sp>
      <p:pic>
        <p:nvPicPr>
          <p:cNvPr id="4" name="Picture 1" descr="A National Weather Service radar dome atop a metal pedestal with a ladder connecting each of the three levels. Blue skies and cumulus clouds appear in the backgroun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1864" y="2873829"/>
            <a:ext cx="4688272" cy="3513949"/>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spTree>
    <p:custDataLst>
      <p:tags r:id="rId1"/>
    </p:custDataLst>
    <p:extLst>
      <p:ext uri="{BB962C8B-B14F-4D97-AF65-F5344CB8AC3E}">
        <p14:creationId xmlns:p14="http://schemas.microsoft.com/office/powerpoint/2010/main" val="2182137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94701-F745-49E7-7C31-45B9CA74104E}"/>
              </a:ext>
            </a:extLst>
          </p:cNvPr>
          <p:cNvSpPr>
            <a:spLocks noGrp="1"/>
          </p:cNvSpPr>
          <p:nvPr>
            <p:ph type="title"/>
          </p:nvPr>
        </p:nvSpPr>
        <p:spPr>
          <a:xfrm>
            <a:off x="838200" y="20326"/>
            <a:ext cx="10515600" cy="1325563"/>
          </a:xfrm>
        </p:spPr>
        <p:txBody>
          <a:bodyPr>
            <a:normAutofit/>
          </a:bodyPr>
          <a:lstStyle/>
          <a:p>
            <a:pPr algn="ctr"/>
            <a:r>
              <a:rPr lang="en-US" sz="4000" b="1" dirty="0"/>
              <a:t>How a Weather Radar Works</a:t>
            </a:r>
          </a:p>
        </p:txBody>
      </p:sp>
      <p:grpSp>
        <p:nvGrpSpPr>
          <p:cNvPr id="21506" name="Image 2" descr="A animated depiction of a National Weather Service radar complete with radome at the top and metal pedestal beneath it.">
            <a:extLst>
              <a:ext uri="{FF2B5EF4-FFF2-40B4-BE49-F238E27FC236}">
                <a16:creationId xmlns:a16="http://schemas.microsoft.com/office/drawing/2014/main" id="{20490FF8-CF9C-EA49-A410-57B090C2DB7D}"/>
              </a:ext>
            </a:extLst>
          </p:cNvPr>
          <p:cNvGrpSpPr>
            <a:grpSpLocks/>
          </p:cNvGrpSpPr>
          <p:nvPr/>
        </p:nvGrpSpPr>
        <p:grpSpPr bwMode="auto">
          <a:xfrm>
            <a:off x="2468563" y="2920689"/>
            <a:ext cx="349250" cy="758825"/>
            <a:chOff x="282223" y="4610709"/>
            <a:chExt cx="846666" cy="1832362"/>
          </a:xfrm>
        </p:grpSpPr>
        <p:cxnSp>
          <p:nvCxnSpPr>
            <p:cNvPr id="21507" name="Straight Connector 1">
              <a:extLst>
                <a:ext uri="{FF2B5EF4-FFF2-40B4-BE49-F238E27FC236}">
                  <a16:creationId xmlns:a16="http://schemas.microsoft.com/office/drawing/2014/main" id="{D0EDBD31-34CC-1DD5-A535-543CEBBC5A53}"/>
                </a:ext>
              </a:extLst>
            </p:cNvPr>
            <p:cNvCxnSpPr>
              <a:cxnSpLocks noChangeShapeType="1"/>
            </p:cNvCxnSpPr>
            <p:nvPr/>
          </p:nvCxnSpPr>
          <p:spPr bwMode="auto">
            <a:xfrm>
              <a:off x="486191" y="5224052"/>
              <a:ext cx="0" cy="121901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1508" name="Straight Connector 2">
              <a:extLst>
                <a:ext uri="{FF2B5EF4-FFF2-40B4-BE49-F238E27FC236}">
                  <a16:creationId xmlns:a16="http://schemas.microsoft.com/office/drawing/2014/main" id="{371F117D-DEAB-F8A7-040A-ADFE8215B458}"/>
                </a:ext>
              </a:extLst>
            </p:cNvPr>
            <p:cNvCxnSpPr>
              <a:cxnSpLocks noChangeShapeType="1"/>
            </p:cNvCxnSpPr>
            <p:nvPr/>
          </p:nvCxnSpPr>
          <p:spPr bwMode="auto">
            <a:xfrm>
              <a:off x="936465" y="5224052"/>
              <a:ext cx="0" cy="121901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1510" name="Straight Connector 3">
              <a:extLst>
                <a:ext uri="{FF2B5EF4-FFF2-40B4-BE49-F238E27FC236}">
                  <a16:creationId xmlns:a16="http://schemas.microsoft.com/office/drawing/2014/main" id="{A285BA2F-2C51-1F2F-918C-C0507EB85850}"/>
                </a:ext>
              </a:extLst>
            </p:cNvPr>
            <p:cNvCxnSpPr>
              <a:cxnSpLocks noChangeShapeType="1"/>
            </p:cNvCxnSpPr>
            <p:nvPr/>
          </p:nvCxnSpPr>
          <p:spPr bwMode="auto">
            <a:xfrm>
              <a:off x="486191" y="6017563"/>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1511" name="Straight Connector 4">
              <a:extLst>
                <a:ext uri="{FF2B5EF4-FFF2-40B4-BE49-F238E27FC236}">
                  <a16:creationId xmlns:a16="http://schemas.microsoft.com/office/drawing/2014/main" id="{431FE0AB-FA82-21EA-13FD-A720BB7545FB}"/>
                </a:ext>
              </a:extLst>
            </p:cNvPr>
            <p:cNvCxnSpPr>
              <a:cxnSpLocks noChangeShapeType="1"/>
            </p:cNvCxnSpPr>
            <p:nvPr/>
          </p:nvCxnSpPr>
          <p:spPr bwMode="auto">
            <a:xfrm flipH="1">
              <a:off x="486191" y="6017563"/>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1512" name="Straight Connector 5">
              <a:extLst>
                <a:ext uri="{FF2B5EF4-FFF2-40B4-BE49-F238E27FC236}">
                  <a16:creationId xmlns:a16="http://schemas.microsoft.com/office/drawing/2014/main" id="{EE4256F3-A1E9-24F4-627D-3ECB7850FACB}"/>
                </a:ext>
              </a:extLst>
            </p:cNvPr>
            <p:cNvCxnSpPr>
              <a:cxnSpLocks noChangeShapeType="1"/>
            </p:cNvCxnSpPr>
            <p:nvPr/>
          </p:nvCxnSpPr>
          <p:spPr bwMode="auto">
            <a:xfrm>
              <a:off x="486191" y="5676392"/>
              <a:ext cx="450274" cy="36033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1513" name="Straight Connector 6">
              <a:extLst>
                <a:ext uri="{FF2B5EF4-FFF2-40B4-BE49-F238E27FC236}">
                  <a16:creationId xmlns:a16="http://schemas.microsoft.com/office/drawing/2014/main" id="{0AABBDD4-F36E-8F40-62DF-33FA413FCD01}"/>
                </a:ext>
              </a:extLst>
            </p:cNvPr>
            <p:cNvCxnSpPr>
              <a:cxnSpLocks noChangeShapeType="1"/>
            </p:cNvCxnSpPr>
            <p:nvPr/>
          </p:nvCxnSpPr>
          <p:spPr bwMode="auto">
            <a:xfrm flipH="1">
              <a:off x="486191" y="5676392"/>
              <a:ext cx="450274" cy="36033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1514" name="Straight Connector 7">
              <a:extLst>
                <a:ext uri="{FF2B5EF4-FFF2-40B4-BE49-F238E27FC236}">
                  <a16:creationId xmlns:a16="http://schemas.microsoft.com/office/drawing/2014/main" id="{F553DDEE-DC38-28F6-7E04-515A1EC272EE}"/>
                </a:ext>
              </a:extLst>
            </p:cNvPr>
            <p:cNvCxnSpPr>
              <a:cxnSpLocks noChangeShapeType="1"/>
            </p:cNvCxnSpPr>
            <p:nvPr/>
          </p:nvCxnSpPr>
          <p:spPr bwMode="auto">
            <a:xfrm>
              <a:off x="486191" y="5327552"/>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1515" name="Straight Connector 8">
              <a:extLst>
                <a:ext uri="{FF2B5EF4-FFF2-40B4-BE49-F238E27FC236}">
                  <a16:creationId xmlns:a16="http://schemas.microsoft.com/office/drawing/2014/main" id="{3EF1CB42-DC6C-2ECD-C8D3-4668EDFD68C2}"/>
                </a:ext>
              </a:extLst>
            </p:cNvPr>
            <p:cNvCxnSpPr>
              <a:cxnSpLocks noChangeShapeType="1"/>
            </p:cNvCxnSpPr>
            <p:nvPr/>
          </p:nvCxnSpPr>
          <p:spPr bwMode="auto">
            <a:xfrm flipH="1">
              <a:off x="486191" y="5327552"/>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pic>
          <p:nvPicPr>
            <p:cNvPr id="21516" name="Image 1" descr="Screen Shot 2012-07-16 at 1.16.15 PM.png">
              <a:extLst>
                <a:ext uri="{FF2B5EF4-FFF2-40B4-BE49-F238E27FC236}">
                  <a16:creationId xmlns:a16="http://schemas.microsoft.com/office/drawing/2014/main" id="{6B467649-2A36-C3EA-0478-FFFA1DA0CC1C}"/>
                </a:ext>
              </a:extLst>
            </p:cNvPr>
            <p:cNvPicPr>
              <a:picLocks noChangeAspect="1"/>
            </p:cNvPicPr>
            <p:nvPr/>
          </p:nvPicPr>
          <p:blipFill>
            <a:blip r:embed="rId4">
              <a:extLst>
                <a:ext uri="{28A0092B-C50C-407E-A947-70E740481C1C}">
                  <a14:useLocalDpi xmlns:a14="http://schemas.microsoft.com/office/drawing/2010/main" val="0"/>
                </a:ext>
              </a:extLst>
            </a:blip>
            <a:srcRect l="3085" t="57620" r="87170" b="21994"/>
            <a:stretch>
              <a:fillRect/>
            </a:stretch>
          </p:blipFill>
          <p:spPr bwMode="auto">
            <a:xfrm>
              <a:off x="282223" y="4610709"/>
              <a:ext cx="846666" cy="75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7" name="Image 3" descr="An image of a supercell thunderstorm with a tornado descending from the wall cloud beneath the striated mesocyclone.">
            <a:extLst>
              <a:ext uri="{FF2B5EF4-FFF2-40B4-BE49-F238E27FC236}">
                <a16:creationId xmlns:a16="http://schemas.microsoft.com/office/drawing/2014/main" id="{C63A1663-69A9-FA3C-49F8-3C6DDCDF4C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2275" y="1572901"/>
            <a:ext cx="3303588" cy="2201863"/>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cxnSp>
        <p:nvCxnSpPr>
          <p:cNvPr id="21518" name="Straight Arrow Connector 1" descr="Dashed arrow depicting the radar beam traveling away from the radar site.">
            <a:extLst>
              <a:ext uri="{FF2B5EF4-FFF2-40B4-BE49-F238E27FC236}">
                <a16:creationId xmlns:a16="http://schemas.microsoft.com/office/drawing/2014/main" id="{13F5407A-293E-CD53-6B32-E1C18A8C0CC9}"/>
              </a:ext>
            </a:extLst>
          </p:cNvPr>
          <p:cNvCxnSpPr>
            <a:cxnSpLocks noChangeShapeType="1"/>
            <a:stCxn id="21516" idx="3"/>
          </p:cNvCxnSpPr>
          <p:nvPr/>
        </p:nvCxnSpPr>
        <p:spPr bwMode="auto">
          <a:xfrm flipV="1">
            <a:off x="2817813" y="2193614"/>
            <a:ext cx="5726112" cy="884237"/>
          </a:xfrm>
          <a:prstGeom prst="straightConnector1">
            <a:avLst/>
          </a:prstGeom>
          <a:noFill/>
          <a:ln w="114300">
            <a:solidFill>
              <a:srgbClr val="000000"/>
            </a:solidFill>
            <a:prstDash val="dash"/>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63" name="Rectangle 1">
            <a:extLst>
              <a:ext uri="{FF2B5EF4-FFF2-40B4-BE49-F238E27FC236}">
                <a16:creationId xmlns:a16="http://schemas.microsoft.com/office/drawing/2014/main" id="{D48CEE84-F170-4996-3110-064E36E00A22}"/>
              </a:ext>
            </a:extLst>
          </p:cNvPr>
          <p:cNvSpPr>
            <a:spLocks noChangeArrowheads="1"/>
          </p:cNvSpPr>
          <p:nvPr/>
        </p:nvSpPr>
        <p:spPr bwMode="auto">
          <a:xfrm>
            <a:off x="1495100" y="1667784"/>
            <a:ext cx="47949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nchor="ctr">
            <a:spAutoFit/>
          </a:bodyPr>
          <a:lstStyle>
            <a:lvl1pPr>
              <a:spcBef>
                <a:spcPct val="20000"/>
              </a:spcBef>
              <a:buChar char="•"/>
              <a:defRPr sz="3000">
                <a:solidFill>
                  <a:schemeClr val="bg2"/>
                </a:solidFill>
                <a:latin typeface="Calibri" charset="0"/>
                <a:ea typeface="MS PGothic" charset="-128"/>
                <a:cs typeface="Calibri" charset="0"/>
              </a:defRPr>
            </a:lvl1pPr>
            <a:lvl2pPr marL="742950" indent="-285750">
              <a:spcBef>
                <a:spcPct val="20000"/>
              </a:spcBef>
              <a:buChar char="–"/>
              <a:defRPr sz="2400">
                <a:solidFill>
                  <a:schemeClr val="bg2"/>
                </a:solidFill>
                <a:latin typeface="Calibri" charset="0"/>
                <a:ea typeface="MS PGothic" charset="-128"/>
                <a:cs typeface="Calibri" charset="0"/>
              </a:defRPr>
            </a:lvl2pPr>
            <a:lvl3pPr marL="1143000" indent="-228600">
              <a:spcBef>
                <a:spcPct val="20000"/>
              </a:spcBef>
              <a:buChar char="•"/>
              <a:defRPr sz="2000">
                <a:solidFill>
                  <a:schemeClr val="bg2"/>
                </a:solidFill>
                <a:latin typeface="Calibri" charset="0"/>
                <a:ea typeface="MS PGothic" charset="-128"/>
                <a:cs typeface="Calibri" charset="0"/>
              </a:defRPr>
            </a:lvl3pPr>
            <a:lvl4pPr marL="1600200" indent="-228600">
              <a:spcBef>
                <a:spcPct val="20000"/>
              </a:spcBef>
              <a:buChar char="–"/>
              <a:defRPr sz="1600">
                <a:solidFill>
                  <a:schemeClr val="bg2"/>
                </a:solidFill>
                <a:latin typeface="Calibri" charset="0"/>
                <a:ea typeface="MS PGothic" charset="-128"/>
                <a:cs typeface="Calibri" charset="0"/>
              </a:defRPr>
            </a:lvl4pPr>
            <a:lvl5pPr marL="2057400" indent="-228600">
              <a:spcBef>
                <a:spcPct val="20000"/>
              </a:spcBef>
              <a:buChar char="»"/>
              <a:defRPr sz="1400">
                <a:solidFill>
                  <a:schemeClr val="bg2"/>
                </a:solidFill>
                <a:latin typeface="Calibri" charset="0"/>
                <a:ea typeface="MS PGothic" charset="-128"/>
                <a:cs typeface="Calibri" charset="0"/>
              </a:defRPr>
            </a:lvl5pPr>
            <a:lvl6pPr marL="25146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6pPr>
            <a:lvl7pPr marL="29718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7pPr>
            <a:lvl8pPr marL="34290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8pPr>
            <a:lvl9pPr marL="3886200" indent="-228600" eaLnBrk="0" fontAlgn="base" hangingPunct="0">
              <a:spcBef>
                <a:spcPct val="20000"/>
              </a:spcBef>
              <a:spcAft>
                <a:spcPct val="0"/>
              </a:spcAft>
              <a:buChar char="»"/>
              <a:defRPr sz="1400">
                <a:solidFill>
                  <a:schemeClr val="bg2"/>
                </a:solidFill>
                <a:latin typeface="Calibri" charset="0"/>
                <a:ea typeface="MS PGothic" charset="-128"/>
                <a:cs typeface="Calibri" charset="0"/>
              </a:defRPr>
            </a:lvl9pPr>
          </a:lstStyle>
          <a:p>
            <a:pPr algn="ctr">
              <a:spcBef>
                <a:spcPct val="0"/>
              </a:spcBef>
              <a:buNone/>
            </a:pPr>
            <a:r>
              <a:rPr lang="en-US" altLang="en-US" sz="2400">
                <a:solidFill>
                  <a:srgbClr val="000000"/>
                </a:solidFill>
                <a:latin typeface="Roboto" panose="02000000000000000000" pitchFamily="2" charset="0"/>
                <a:ea typeface="Roboto" panose="02000000000000000000" pitchFamily="2" charset="0"/>
                <a:cs typeface="Roboto" panose="02000000000000000000" pitchFamily="2" charset="0"/>
              </a:rPr>
              <a:t>750,000 Watts </a:t>
            </a:r>
          </a:p>
          <a:p>
            <a:pPr algn="ctr">
              <a:spcBef>
                <a:spcPct val="0"/>
              </a:spcBef>
              <a:buNone/>
            </a:pPr>
            <a:r>
              <a:rPr lang="en-US" altLang="en-US" sz="2400">
                <a:solidFill>
                  <a:srgbClr val="000000"/>
                </a:solidFill>
                <a:latin typeface="Roboto" panose="02000000000000000000" pitchFamily="2" charset="0"/>
                <a:ea typeface="Roboto" panose="02000000000000000000" pitchFamily="2" charset="0"/>
                <a:cs typeface="Roboto" panose="02000000000000000000" pitchFamily="2" charset="0"/>
              </a:rPr>
              <a:t>(National Weather Service radars)</a:t>
            </a:r>
          </a:p>
        </p:txBody>
      </p:sp>
      <p:sp>
        <p:nvSpPr>
          <p:cNvPr id="21505" name="Rectangle 2">
            <a:extLst>
              <a:ext uri="{FF2B5EF4-FFF2-40B4-BE49-F238E27FC236}">
                <a16:creationId xmlns:a16="http://schemas.microsoft.com/office/drawing/2014/main" id="{CDB7AC31-E707-0F93-CA38-4486BB153D26}"/>
              </a:ext>
            </a:extLst>
          </p:cNvPr>
          <p:cNvSpPr txBox="1">
            <a:spLocks noChangeArrowheads="1"/>
          </p:cNvSpPr>
          <p:nvPr/>
        </p:nvSpPr>
        <p:spPr bwMode="auto">
          <a:xfrm>
            <a:off x="838200" y="4498664"/>
            <a:ext cx="10515600" cy="14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000">
                <a:solidFill>
                  <a:schemeClr val="bg2"/>
                </a:solidFill>
                <a:latin typeface="Calibri" charset="0"/>
                <a:ea typeface="MS PGothic" pitchFamily="34" charset="-128"/>
                <a:cs typeface="Calibri" charset="0"/>
              </a:defRPr>
            </a:lvl1pPr>
            <a:lvl2pPr marL="742950" indent="-285750" algn="l" rtl="0" eaLnBrk="0" fontAlgn="base" hangingPunct="0">
              <a:spcBef>
                <a:spcPct val="20000"/>
              </a:spcBef>
              <a:spcAft>
                <a:spcPct val="0"/>
              </a:spcAft>
              <a:buChar char="–"/>
              <a:defRPr sz="2400">
                <a:solidFill>
                  <a:schemeClr val="bg2"/>
                </a:solidFill>
                <a:latin typeface="Calibri" charset="0"/>
                <a:ea typeface="MS PGothic" pitchFamily="34" charset="-128"/>
                <a:cs typeface="Calibri" charset="0"/>
              </a:defRPr>
            </a:lvl2pPr>
            <a:lvl3pPr marL="1143000" indent="-228600" algn="l" rtl="0" eaLnBrk="0" fontAlgn="base" hangingPunct="0">
              <a:spcBef>
                <a:spcPct val="20000"/>
              </a:spcBef>
              <a:spcAft>
                <a:spcPct val="0"/>
              </a:spcAft>
              <a:buChar char="•"/>
              <a:defRPr sz="2000">
                <a:solidFill>
                  <a:schemeClr val="bg2"/>
                </a:solidFill>
                <a:latin typeface="Calibri" charset="0"/>
                <a:ea typeface="MS PGothic" pitchFamily="34" charset="-128"/>
                <a:cs typeface="Calibri" charset="0"/>
              </a:defRPr>
            </a:lvl3pPr>
            <a:lvl4pPr marL="1600200" indent="-228600" algn="l" rtl="0" eaLnBrk="0" fontAlgn="base" hangingPunct="0">
              <a:spcBef>
                <a:spcPct val="20000"/>
              </a:spcBef>
              <a:spcAft>
                <a:spcPct val="0"/>
              </a:spcAft>
              <a:buChar char="–"/>
              <a:defRPr sz="1600">
                <a:solidFill>
                  <a:schemeClr val="bg2"/>
                </a:solidFill>
                <a:latin typeface="Calibri" charset="0"/>
                <a:ea typeface="MS PGothic" pitchFamily="34" charset="-128"/>
                <a:cs typeface="Calibri" charset="0"/>
              </a:defRPr>
            </a:lvl4pPr>
            <a:lvl5pPr marL="2057400" indent="-228600" algn="l" rtl="0" eaLnBrk="0" fontAlgn="base" hangingPunct="0">
              <a:spcBef>
                <a:spcPct val="20000"/>
              </a:spcBef>
              <a:spcAft>
                <a:spcPct val="0"/>
              </a:spcAft>
              <a:buChar char="»"/>
              <a:defRPr sz="1400">
                <a:solidFill>
                  <a:schemeClr val="bg2"/>
                </a:solidFill>
                <a:latin typeface="Calibri" charset="0"/>
                <a:ea typeface="MS PGothic" pitchFamily="34" charset="-128"/>
                <a:cs typeface="Calibri" charset="0"/>
              </a:defRPr>
            </a:lvl5pPr>
            <a:lvl6pPr marL="2514600" indent="-228600" algn="l" rtl="0" eaLnBrk="0" fontAlgn="base" hangingPunct="0">
              <a:spcBef>
                <a:spcPct val="20000"/>
              </a:spcBef>
              <a:spcAft>
                <a:spcPct val="0"/>
              </a:spcAft>
              <a:buChar char="»"/>
              <a:defRPr sz="2000">
                <a:solidFill>
                  <a:schemeClr val="bg2"/>
                </a:solidFill>
                <a:latin typeface="+mn-lt"/>
              </a:defRPr>
            </a:lvl6pPr>
            <a:lvl7pPr marL="2971800" indent="-228600" algn="l" rtl="0" eaLnBrk="0" fontAlgn="base" hangingPunct="0">
              <a:spcBef>
                <a:spcPct val="20000"/>
              </a:spcBef>
              <a:spcAft>
                <a:spcPct val="0"/>
              </a:spcAft>
              <a:buChar char="»"/>
              <a:defRPr sz="2000">
                <a:solidFill>
                  <a:schemeClr val="bg2"/>
                </a:solidFill>
                <a:latin typeface="+mn-lt"/>
              </a:defRPr>
            </a:lvl7pPr>
            <a:lvl8pPr marL="3429000" indent="-228600" algn="l" rtl="0" eaLnBrk="0" fontAlgn="base" hangingPunct="0">
              <a:spcBef>
                <a:spcPct val="20000"/>
              </a:spcBef>
              <a:spcAft>
                <a:spcPct val="0"/>
              </a:spcAft>
              <a:buChar char="»"/>
              <a:defRPr sz="2000">
                <a:solidFill>
                  <a:schemeClr val="bg2"/>
                </a:solidFill>
                <a:latin typeface="+mn-lt"/>
              </a:defRPr>
            </a:lvl8pPr>
            <a:lvl9pPr marL="3886200" indent="-228600" algn="l" rtl="0" eaLnBrk="0" fontAlgn="base" hangingPunct="0">
              <a:spcBef>
                <a:spcPct val="20000"/>
              </a:spcBef>
              <a:spcAft>
                <a:spcPct val="0"/>
              </a:spcAft>
              <a:buChar char="»"/>
              <a:defRPr sz="2000">
                <a:solidFill>
                  <a:schemeClr val="bg2"/>
                </a:solidFill>
                <a:latin typeface="+mn-lt"/>
              </a:defRPr>
            </a:lvl9pPr>
          </a:lstStyle>
          <a:p>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The radar transmits a pulse of microwave energy</a:t>
            </a:r>
          </a:p>
          <a:p>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Process is repeated 1000 times per second</a:t>
            </a:r>
          </a:p>
        </p:txBody>
      </p:sp>
    </p:spTree>
    <p:custDataLst>
      <p:tags r:id="rId1"/>
    </p:custDataLst>
    <p:extLst>
      <p:ext uri="{BB962C8B-B14F-4D97-AF65-F5344CB8AC3E}">
        <p14:creationId xmlns:p14="http://schemas.microsoft.com/office/powerpoint/2010/main" val="31814609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18"/>
                                        </p:tgtEl>
                                        <p:attrNameLst>
                                          <p:attrName>style.visibility</p:attrName>
                                        </p:attrNameLst>
                                      </p:cBhvr>
                                      <p:to>
                                        <p:strVal val="visible"/>
                                      </p:to>
                                    </p:set>
                                    <p:animEffect transition="in" filter="wipe(left)">
                                      <p:cBhvr>
                                        <p:cTn id="7" dur="2000"/>
                                        <p:tgtEl>
                                          <p:spTgt spid="215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05">
                                            <p:txEl>
                                              <p:pRg st="0" end="0"/>
                                            </p:txEl>
                                          </p:spTgt>
                                        </p:tgtEl>
                                        <p:attrNameLst>
                                          <p:attrName>style.visibility</p:attrName>
                                        </p:attrNameLst>
                                      </p:cBhvr>
                                      <p:to>
                                        <p:strVal val="visible"/>
                                      </p:to>
                                    </p:set>
                                    <p:animEffect transition="in" filter="fade">
                                      <p:cBhvr>
                                        <p:cTn id="15" dur="500"/>
                                        <p:tgtEl>
                                          <p:spTgt spid="2150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1505">
                                            <p:txEl>
                                              <p:pRg st="1" end="1"/>
                                            </p:txEl>
                                          </p:spTgt>
                                        </p:tgtEl>
                                        <p:attrNameLst>
                                          <p:attrName>style.visibility</p:attrName>
                                        </p:attrNameLst>
                                      </p:cBhvr>
                                      <p:to>
                                        <p:strVal val="visible"/>
                                      </p:to>
                                    </p:set>
                                    <p:animEffect transition="in" filter="fade">
                                      <p:cBhvr>
                                        <p:cTn id="18" dur="500"/>
                                        <p:tgtEl>
                                          <p:spTgt spid="215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EC2E6A-CCCE-1F4F-E6DD-2B475BFF20FF}"/>
              </a:ext>
            </a:extLst>
          </p:cNvPr>
          <p:cNvSpPr>
            <a:spLocks noGrp="1"/>
          </p:cNvSpPr>
          <p:nvPr>
            <p:ph type="title"/>
          </p:nvPr>
        </p:nvSpPr>
        <p:spPr>
          <a:xfrm>
            <a:off x="838200" y="-5775"/>
            <a:ext cx="10515600" cy="1325563"/>
          </a:xfrm>
        </p:spPr>
        <p:txBody>
          <a:bodyPr>
            <a:normAutofit/>
          </a:bodyPr>
          <a:lstStyle/>
          <a:p>
            <a:pPr algn="ctr"/>
            <a:r>
              <a:rPr lang="en-US" sz="4000" b="1" dirty="0"/>
              <a:t>Energy Scattering</a:t>
            </a:r>
          </a:p>
        </p:txBody>
      </p:sp>
      <p:grpSp>
        <p:nvGrpSpPr>
          <p:cNvPr id="20" name="Image 2" descr="A animated depiction of a National Weather Service radar complete with radome at the top and metal pedestal beneath it.">
            <a:extLst>
              <a:ext uri="{FF2B5EF4-FFF2-40B4-BE49-F238E27FC236}">
                <a16:creationId xmlns:a16="http://schemas.microsoft.com/office/drawing/2014/main" id="{19C06868-36CB-AAB4-9127-32CC2E4ECD98}"/>
              </a:ext>
            </a:extLst>
          </p:cNvPr>
          <p:cNvGrpSpPr>
            <a:grpSpLocks/>
          </p:cNvGrpSpPr>
          <p:nvPr/>
        </p:nvGrpSpPr>
        <p:grpSpPr bwMode="auto">
          <a:xfrm>
            <a:off x="2468563" y="2921268"/>
            <a:ext cx="349250" cy="758825"/>
            <a:chOff x="282223" y="4610709"/>
            <a:chExt cx="846666" cy="1832362"/>
          </a:xfrm>
        </p:grpSpPr>
        <p:pic>
          <p:nvPicPr>
            <p:cNvPr id="29" name="Image 1" descr="Screen Shot 2012-07-16 at 1.16.15 PM.png">
              <a:extLst>
                <a:ext uri="{FF2B5EF4-FFF2-40B4-BE49-F238E27FC236}">
                  <a16:creationId xmlns:a16="http://schemas.microsoft.com/office/drawing/2014/main" id="{CC316C61-58AF-3330-9C17-F2C1D09BDA3D}"/>
                </a:ext>
              </a:extLst>
            </p:cNvPr>
            <p:cNvPicPr>
              <a:picLocks noChangeAspect="1"/>
            </p:cNvPicPr>
            <p:nvPr/>
          </p:nvPicPr>
          <p:blipFill>
            <a:blip r:embed="rId4">
              <a:extLst>
                <a:ext uri="{28A0092B-C50C-407E-A947-70E740481C1C}">
                  <a14:useLocalDpi xmlns:a14="http://schemas.microsoft.com/office/drawing/2010/main" val="0"/>
                </a:ext>
              </a:extLst>
            </a:blip>
            <a:srcRect l="3085" t="57620" r="87170" b="21994"/>
            <a:stretch>
              <a:fillRect/>
            </a:stretch>
          </p:blipFill>
          <p:spPr bwMode="auto">
            <a:xfrm>
              <a:off x="282223" y="4610709"/>
              <a:ext cx="846666" cy="75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1">
              <a:extLst>
                <a:ext uri="{FF2B5EF4-FFF2-40B4-BE49-F238E27FC236}">
                  <a16:creationId xmlns:a16="http://schemas.microsoft.com/office/drawing/2014/main" id="{01A68925-A654-1EDB-C9FA-CD293E09B51B}"/>
                </a:ext>
              </a:extLst>
            </p:cNvPr>
            <p:cNvCxnSpPr>
              <a:cxnSpLocks noChangeShapeType="1"/>
            </p:cNvCxnSpPr>
            <p:nvPr/>
          </p:nvCxnSpPr>
          <p:spPr bwMode="auto">
            <a:xfrm>
              <a:off x="486191" y="5224052"/>
              <a:ext cx="0" cy="121901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2" name="Straight Connector 2">
              <a:extLst>
                <a:ext uri="{FF2B5EF4-FFF2-40B4-BE49-F238E27FC236}">
                  <a16:creationId xmlns:a16="http://schemas.microsoft.com/office/drawing/2014/main" id="{63228736-1ACE-04A8-FB4E-45E1E7F6F95D}"/>
                </a:ext>
              </a:extLst>
            </p:cNvPr>
            <p:cNvCxnSpPr>
              <a:cxnSpLocks noChangeShapeType="1"/>
            </p:cNvCxnSpPr>
            <p:nvPr/>
          </p:nvCxnSpPr>
          <p:spPr bwMode="auto">
            <a:xfrm>
              <a:off x="936465" y="5224052"/>
              <a:ext cx="0" cy="121901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3" name="Straight Connector 3">
              <a:extLst>
                <a:ext uri="{FF2B5EF4-FFF2-40B4-BE49-F238E27FC236}">
                  <a16:creationId xmlns:a16="http://schemas.microsoft.com/office/drawing/2014/main" id="{B8C00A23-36F6-1E3E-7032-6295C5E3B07B}"/>
                </a:ext>
              </a:extLst>
            </p:cNvPr>
            <p:cNvCxnSpPr>
              <a:cxnSpLocks noChangeShapeType="1"/>
            </p:cNvCxnSpPr>
            <p:nvPr/>
          </p:nvCxnSpPr>
          <p:spPr bwMode="auto">
            <a:xfrm>
              <a:off x="486191" y="6017563"/>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4" name="Straight Connector 4">
              <a:extLst>
                <a:ext uri="{FF2B5EF4-FFF2-40B4-BE49-F238E27FC236}">
                  <a16:creationId xmlns:a16="http://schemas.microsoft.com/office/drawing/2014/main" id="{6BE0BCA1-33D2-5A22-DD74-58A3AE09D83C}"/>
                </a:ext>
              </a:extLst>
            </p:cNvPr>
            <p:cNvCxnSpPr>
              <a:cxnSpLocks noChangeShapeType="1"/>
            </p:cNvCxnSpPr>
            <p:nvPr/>
          </p:nvCxnSpPr>
          <p:spPr bwMode="auto">
            <a:xfrm flipH="1">
              <a:off x="486191" y="6017563"/>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5" name="Straight Connector 5">
              <a:extLst>
                <a:ext uri="{FF2B5EF4-FFF2-40B4-BE49-F238E27FC236}">
                  <a16:creationId xmlns:a16="http://schemas.microsoft.com/office/drawing/2014/main" id="{42919431-9E08-B0D5-7DBC-D8F187506804}"/>
                </a:ext>
              </a:extLst>
            </p:cNvPr>
            <p:cNvCxnSpPr>
              <a:cxnSpLocks noChangeShapeType="1"/>
            </p:cNvCxnSpPr>
            <p:nvPr/>
          </p:nvCxnSpPr>
          <p:spPr bwMode="auto">
            <a:xfrm>
              <a:off x="486191" y="5676392"/>
              <a:ext cx="450274" cy="36033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6" name="Straight Connector 6">
              <a:extLst>
                <a:ext uri="{FF2B5EF4-FFF2-40B4-BE49-F238E27FC236}">
                  <a16:creationId xmlns:a16="http://schemas.microsoft.com/office/drawing/2014/main" id="{8EC99824-BEAB-4DE3-5A2F-B7E65933BA80}"/>
                </a:ext>
              </a:extLst>
            </p:cNvPr>
            <p:cNvCxnSpPr>
              <a:cxnSpLocks noChangeShapeType="1"/>
            </p:cNvCxnSpPr>
            <p:nvPr/>
          </p:nvCxnSpPr>
          <p:spPr bwMode="auto">
            <a:xfrm flipH="1">
              <a:off x="486191" y="5676392"/>
              <a:ext cx="450274" cy="36033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7" name="Straight Connector 7">
              <a:extLst>
                <a:ext uri="{FF2B5EF4-FFF2-40B4-BE49-F238E27FC236}">
                  <a16:creationId xmlns:a16="http://schemas.microsoft.com/office/drawing/2014/main" id="{D93EB872-EDE3-5C34-FA11-32E9ABF68721}"/>
                </a:ext>
              </a:extLst>
            </p:cNvPr>
            <p:cNvCxnSpPr>
              <a:cxnSpLocks noChangeShapeType="1"/>
            </p:cNvCxnSpPr>
            <p:nvPr/>
          </p:nvCxnSpPr>
          <p:spPr bwMode="auto">
            <a:xfrm>
              <a:off x="486191" y="5327552"/>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28" name="Straight Connector 8">
              <a:extLst>
                <a:ext uri="{FF2B5EF4-FFF2-40B4-BE49-F238E27FC236}">
                  <a16:creationId xmlns:a16="http://schemas.microsoft.com/office/drawing/2014/main" id="{E9A9A1C3-1FD2-8057-94F9-BBF8594E64CB}"/>
                </a:ext>
              </a:extLst>
            </p:cNvPr>
            <p:cNvCxnSpPr>
              <a:cxnSpLocks noChangeShapeType="1"/>
            </p:cNvCxnSpPr>
            <p:nvPr/>
          </p:nvCxnSpPr>
          <p:spPr bwMode="auto">
            <a:xfrm flipH="1">
              <a:off x="486191" y="5327552"/>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grpSp>
      <p:pic>
        <p:nvPicPr>
          <p:cNvPr id="30" name="Image 3" descr="An image of a supercell thunderstorm with a tornado descending from the wall cloud beneath the striated mesocyclone.">
            <a:extLst>
              <a:ext uri="{FF2B5EF4-FFF2-40B4-BE49-F238E27FC236}">
                <a16:creationId xmlns:a16="http://schemas.microsoft.com/office/drawing/2014/main" id="{C92F7106-6EAF-A969-B435-B55153CC6D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2275" y="1573480"/>
            <a:ext cx="3303588" cy="2201863"/>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cxnSp>
        <p:nvCxnSpPr>
          <p:cNvPr id="31" name="Straight Arrow Connector 9" descr="Dashed arrow depicting the radar beam traveling away from the radar site.">
            <a:extLst>
              <a:ext uri="{FF2B5EF4-FFF2-40B4-BE49-F238E27FC236}">
                <a16:creationId xmlns:a16="http://schemas.microsoft.com/office/drawing/2014/main" id="{B0334E0A-1DA6-28AC-2346-FDBC85DE2993}"/>
              </a:ext>
              <a:ext uri="{C183D7F6-B498-43B3-948B-1728B52AA6E4}">
                <adec:decorative xmlns:adec="http://schemas.microsoft.com/office/drawing/2017/decorative" val="0"/>
              </a:ext>
            </a:extLst>
          </p:cNvPr>
          <p:cNvCxnSpPr>
            <a:cxnSpLocks noChangeShapeType="1"/>
            <a:stCxn id="29" idx="3"/>
          </p:cNvCxnSpPr>
          <p:nvPr/>
        </p:nvCxnSpPr>
        <p:spPr bwMode="auto">
          <a:xfrm flipV="1">
            <a:off x="2817813" y="1913205"/>
            <a:ext cx="7535862" cy="1165225"/>
          </a:xfrm>
          <a:prstGeom prst="straightConnector1">
            <a:avLst/>
          </a:prstGeom>
          <a:noFill/>
          <a:ln w="114300">
            <a:solidFill>
              <a:srgbClr val="000000"/>
            </a:solidFill>
            <a:prstDash val="dash"/>
            <a:round/>
            <a:headEnd/>
            <a:tailEnd type="arrow" w="med" len="med"/>
          </a:ln>
          <a:effectLst>
            <a:outerShdw blurRad="50800" dist="38100" dir="2700000" algn="tl" rotWithShape="0">
              <a:srgbClr val="000000">
                <a:alpha val="39998"/>
              </a:srgbClr>
            </a:outerShdw>
          </a:effectLst>
          <a:extLst>
            <a:ext uri="{909E8E84-426E-40dd-AFC4-6F175D3DCCD1}"/>
          </a:extLst>
        </p:spPr>
      </p:cxnSp>
      <p:cxnSp>
        <p:nvCxnSpPr>
          <p:cNvPr id="33" name="Straight Arrow Connector 11" descr="A set of eight dashed, blue lines pointing away from a center point depicting a radar signal reflecting off a target - in this instance, the supercell storm.">
            <a:extLst>
              <a:ext uri="{FF2B5EF4-FFF2-40B4-BE49-F238E27FC236}">
                <a16:creationId xmlns:a16="http://schemas.microsoft.com/office/drawing/2014/main" id="{1E6A7949-020E-C57A-DA18-F2F6BEB1D66F}"/>
              </a:ext>
              <a:ext uri="{C183D7F6-B498-43B3-948B-1728B52AA6E4}">
                <adec:decorative xmlns:adec="http://schemas.microsoft.com/office/drawing/2017/decorative" val="0"/>
              </a:ext>
            </a:extLst>
          </p:cNvPr>
          <p:cNvCxnSpPr>
            <a:cxnSpLocks noChangeAspect="1"/>
          </p:cNvCxnSpPr>
          <p:nvPr/>
        </p:nvCxnSpPr>
        <p:spPr bwMode="auto">
          <a:xfrm rot="18498326" flipV="1">
            <a:off x="7881145" y="1556812"/>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34" name="Straight Arrow Connector 12">
            <a:extLst>
              <a:ext uri="{FF2B5EF4-FFF2-40B4-BE49-F238E27FC236}">
                <a16:creationId xmlns:a16="http://schemas.microsoft.com/office/drawing/2014/main" id="{3804F9E4-1A07-8251-E0CD-CE3E807298CF}"/>
              </a:ext>
              <a:ext uri="{C183D7F6-B498-43B3-948B-1728B52AA6E4}">
                <adec:decorative xmlns:adec="http://schemas.microsoft.com/office/drawing/2017/decorative" val="1"/>
              </a:ext>
            </a:extLst>
          </p:cNvPr>
          <p:cNvCxnSpPr>
            <a:cxnSpLocks noChangeAspect="1"/>
          </p:cNvCxnSpPr>
          <p:nvPr/>
        </p:nvCxnSpPr>
        <p:spPr bwMode="auto">
          <a:xfrm rot="15798326" flipV="1">
            <a:off x="7539832" y="1707623"/>
            <a:ext cx="492125" cy="515938"/>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35" name="Straight Arrow Connector 13">
            <a:extLst>
              <a:ext uri="{FF2B5EF4-FFF2-40B4-BE49-F238E27FC236}">
                <a16:creationId xmlns:a16="http://schemas.microsoft.com/office/drawing/2014/main" id="{2D60E85C-D458-EC5F-7BC6-65442B6B838E}"/>
              </a:ext>
              <a:ext uri="{C183D7F6-B498-43B3-948B-1728B52AA6E4}">
                <adec:decorative xmlns:adec="http://schemas.microsoft.com/office/drawing/2017/decorative" val="1"/>
              </a:ext>
            </a:extLst>
          </p:cNvPr>
          <p:cNvCxnSpPr>
            <a:cxnSpLocks noChangeAspect="1"/>
          </p:cNvCxnSpPr>
          <p:nvPr/>
        </p:nvCxnSpPr>
        <p:spPr bwMode="auto">
          <a:xfrm rot="13098326" flipV="1">
            <a:off x="7510464" y="2048143"/>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36" name="Straight Arrow Connector 14">
            <a:extLst>
              <a:ext uri="{FF2B5EF4-FFF2-40B4-BE49-F238E27FC236}">
                <a16:creationId xmlns:a16="http://schemas.microsoft.com/office/drawing/2014/main" id="{1A966812-66A2-B540-6AA0-2C91B4036909}"/>
              </a:ext>
              <a:ext uri="{C183D7F6-B498-43B3-948B-1728B52AA6E4}">
                <adec:decorative xmlns:adec="http://schemas.microsoft.com/office/drawing/2017/decorative" val="1"/>
              </a:ext>
            </a:extLst>
          </p:cNvPr>
          <p:cNvCxnSpPr>
            <a:cxnSpLocks noChangeAspect="1"/>
          </p:cNvCxnSpPr>
          <p:nvPr/>
        </p:nvCxnSpPr>
        <p:spPr bwMode="auto">
          <a:xfrm rot="10398326" flipV="1">
            <a:off x="7667625" y="2381518"/>
            <a:ext cx="490538"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37" name="Straight Arrow Connector 15">
            <a:extLst>
              <a:ext uri="{FF2B5EF4-FFF2-40B4-BE49-F238E27FC236}">
                <a16:creationId xmlns:a16="http://schemas.microsoft.com/office/drawing/2014/main" id="{21746AB4-A1E2-A598-EBEB-4D9CDEE89ACF}"/>
              </a:ext>
              <a:ext uri="{C183D7F6-B498-43B3-948B-1728B52AA6E4}">
                <adec:decorative xmlns:adec="http://schemas.microsoft.com/office/drawing/2017/decorative" val="1"/>
              </a:ext>
            </a:extLst>
          </p:cNvPr>
          <p:cNvCxnSpPr>
            <a:cxnSpLocks noChangeAspect="1"/>
          </p:cNvCxnSpPr>
          <p:nvPr/>
        </p:nvCxnSpPr>
        <p:spPr bwMode="auto">
          <a:xfrm rot="7698326" flipV="1">
            <a:off x="8004970" y="2453749"/>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38" name="Straight Arrow Connector 16">
            <a:extLst>
              <a:ext uri="{FF2B5EF4-FFF2-40B4-BE49-F238E27FC236}">
                <a16:creationId xmlns:a16="http://schemas.microsoft.com/office/drawing/2014/main" id="{A3F58F1C-EA5F-4044-5A16-9206904A5249}"/>
              </a:ext>
              <a:ext uri="{C183D7F6-B498-43B3-948B-1728B52AA6E4}">
                <adec:decorative xmlns:adec="http://schemas.microsoft.com/office/drawing/2017/decorative" val="1"/>
              </a:ext>
            </a:extLst>
          </p:cNvPr>
          <p:cNvCxnSpPr>
            <a:cxnSpLocks noChangeAspect="1"/>
          </p:cNvCxnSpPr>
          <p:nvPr/>
        </p:nvCxnSpPr>
        <p:spPr bwMode="auto">
          <a:xfrm rot="4998326" flipV="1">
            <a:off x="8325645" y="2291824"/>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32" name="Straight Arrow Connector 10">
            <a:extLst>
              <a:ext uri="{FF2B5EF4-FFF2-40B4-BE49-F238E27FC236}">
                <a16:creationId xmlns:a16="http://schemas.microsoft.com/office/drawing/2014/main" id="{97E78996-D543-ADCB-25A8-D293610B443F}"/>
              </a:ext>
              <a:ext uri="{C183D7F6-B498-43B3-948B-1728B52AA6E4}">
                <adec:decorative xmlns:adec="http://schemas.microsoft.com/office/drawing/2017/decorative" val="1"/>
              </a:ext>
            </a:extLst>
          </p:cNvPr>
          <p:cNvCxnSpPr/>
          <p:nvPr/>
        </p:nvCxnSpPr>
        <p:spPr bwMode="auto">
          <a:xfrm rot="21198326" flipV="1">
            <a:off x="8247064" y="1613168"/>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39" name="Straight Arrow Connector 17">
            <a:extLst>
              <a:ext uri="{FF2B5EF4-FFF2-40B4-BE49-F238E27FC236}">
                <a16:creationId xmlns:a16="http://schemas.microsoft.com/office/drawing/2014/main" id="{350669B6-BF75-9829-24C9-7F3F96F8FA63}"/>
              </a:ext>
              <a:ext uri="{C183D7F6-B498-43B3-948B-1728B52AA6E4}">
                <adec:decorative xmlns:adec="http://schemas.microsoft.com/office/drawing/2017/decorative" val="1"/>
              </a:ext>
            </a:extLst>
          </p:cNvPr>
          <p:cNvCxnSpPr>
            <a:cxnSpLocks noChangeAspect="1"/>
          </p:cNvCxnSpPr>
          <p:nvPr/>
        </p:nvCxnSpPr>
        <p:spPr bwMode="auto">
          <a:xfrm rot="2298326" flipV="1">
            <a:off x="8385176" y="1932254"/>
            <a:ext cx="492125" cy="515938"/>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sp>
        <p:nvSpPr>
          <p:cNvPr id="19" name="Rectangle 1">
            <a:extLst>
              <a:ext uri="{FF2B5EF4-FFF2-40B4-BE49-F238E27FC236}">
                <a16:creationId xmlns:a16="http://schemas.microsoft.com/office/drawing/2014/main" id="{28154BC9-2950-9C9D-7BF1-8DB249BE9C8A}"/>
              </a:ext>
            </a:extLst>
          </p:cNvPr>
          <p:cNvSpPr txBox="1">
            <a:spLocks noChangeArrowheads="1"/>
          </p:cNvSpPr>
          <p:nvPr/>
        </p:nvSpPr>
        <p:spPr bwMode="auto">
          <a:xfrm>
            <a:off x="838200" y="4495781"/>
            <a:ext cx="10515600"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000">
                <a:solidFill>
                  <a:schemeClr val="bg2"/>
                </a:solidFill>
                <a:latin typeface="Calibri" charset="0"/>
                <a:ea typeface="MS PGothic" pitchFamily="34" charset="-128"/>
                <a:cs typeface="Calibri" charset="0"/>
              </a:defRPr>
            </a:lvl1pPr>
            <a:lvl2pPr marL="742950" indent="-285750" algn="l" rtl="0" eaLnBrk="0" fontAlgn="base" hangingPunct="0">
              <a:spcBef>
                <a:spcPct val="20000"/>
              </a:spcBef>
              <a:spcAft>
                <a:spcPct val="0"/>
              </a:spcAft>
              <a:buChar char="–"/>
              <a:defRPr sz="2400">
                <a:solidFill>
                  <a:schemeClr val="bg2"/>
                </a:solidFill>
                <a:latin typeface="Calibri" charset="0"/>
                <a:ea typeface="MS PGothic" pitchFamily="34" charset="-128"/>
                <a:cs typeface="Calibri" charset="0"/>
              </a:defRPr>
            </a:lvl2pPr>
            <a:lvl3pPr marL="1143000" indent="-228600" algn="l" rtl="0" eaLnBrk="0" fontAlgn="base" hangingPunct="0">
              <a:spcBef>
                <a:spcPct val="20000"/>
              </a:spcBef>
              <a:spcAft>
                <a:spcPct val="0"/>
              </a:spcAft>
              <a:buChar char="•"/>
              <a:defRPr sz="2000">
                <a:solidFill>
                  <a:schemeClr val="bg2"/>
                </a:solidFill>
                <a:latin typeface="Calibri" charset="0"/>
                <a:ea typeface="MS PGothic" pitchFamily="34" charset="-128"/>
                <a:cs typeface="Calibri" charset="0"/>
              </a:defRPr>
            </a:lvl3pPr>
            <a:lvl4pPr marL="1600200" indent="-228600" algn="l" rtl="0" eaLnBrk="0" fontAlgn="base" hangingPunct="0">
              <a:spcBef>
                <a:spcPct val="20000"/>
              </a:spcBef>
              <a:spcAft>
                <a:spcPct val="0"/>
              </a:spcAft>
              <a:buChar char="–"/>
              <a:defRPr sz="1600">
                <a:solidFill>
                  <a:schemeClr val="bg2"/>
                </a:solidFill>
                <a:latin typeface="Calibri" charset="0"/>
                <a:ea typeface="MS PGothic" pitchFamily="34" charset="-128"/>
                <a:cs typeface="Calibri" charset="0"/>
              </a:defRPr>
            </a:lvl4pPr>
            <a:lvl5pPr marL="2057400" indent="-228600" algn="l" rtl="0" eaLnBrk="0" fontAlgn="base" hangingPunct="0">
              <a:spcBef>
                <a:spcPct val="20000"/>
              </a:spcBef>
              <a:spcAft>
                <a:spcPct val="0"/>
              </a:spcAft>
              <a:buChar char="»"/>
              <a:defRPr sz="1400">
                <a:solidFill>
                  <a:schemeClr val="bg2"/>
                </a:solidFill>
                <a:latin typeface="Calibri" charset="0"/>
                <a:ea typeface="MS PGothic" pitchFamily="34" charset="-128"/>
                <a:cs typeface="Calibri" charset="0"/>
              </a:defRPr>
            </a:lvl5pPr>
            <a:lvl6pPr marL="2514600" indent="-228600" algn="l" rtl="0" eaLnBrk="0" fontAlgn="base" hangingPunct="0">
              <a:spcBef>
                <a:spcPct val="20000"/>
              </a:spcBef>
              <a:spcAft>
                <a:spcPct val="0"/>
              </a:spcAft>
              <a:buChar char="»"/>
              <a:defRPr sz="2000">
                <a:solidFill>
                  <a:schemeClr val="bg2"/>
                </a:solidFill>
                <a:latin typeface="+mn-lt"/>
              </a:defRPr>
            </a:lvl6pPr>
            <a:lvl7pPr marL="2971800" indent="-228600" algn="l" rtl="0" eaLnBrk="0" fontAlgn="base" hangingPunct="0">
              <a:spcBef>
                <a:spcPct val="20000"/>
              </a:spcBef>
              <a:spcAft>
                <a:spcPct val="0"/>
              </a:spcAft>
              <a:buChar char="»"/>
              <a:defRPr sz="2000">
                <a:solidFill>
                  <a:schemeClr val="bg2"/>
                </a:solidFill>
                <a:latin typeface="+mn-lt"/>
              </a:defRPr>
            </a:lvl7pPr>
            <a:lvl8pPr marL="3429000" indent="-228600" algn="l" rtl="0" eaLnBrk="0" fontAlgn="base" hangingPunct="0">
              <a:spcBef>
                <a:spcPct val="20000"/>
              </a:spcBef>
              <a:spcAft>
                <a:spcPct val="0"/>
              </a:spcAft>
              <a:buChar char="»"/>
              <a:defRPr sz="2000">
                <a:solidFill>
                  <a:schemeClr val="bg2"/>
                </a:solidFill>
                <a:latin typeface="+mn-lt"/>
              </a:defRPr>
            </a:lvl8pPr>
            <a:lvl9pPr marL="3886200" indent="-228600" algn="l" rtl="0" eaLnBrk="0" fontAlgn="base" hangingPunct="0">
              <a:spcBef>
                <a:spcPct val="20000"/>
              </a:spcBef>
              <a:spcAft>
                <a:spcPct val="0"/>
              </a:spcAft>
              <a:buChar char="»"/>
              <a:defRPr sz="2000">
                <a:solidFill>
                  <a:schemeClr val="bg2"/>
                </a:solidFill>
                <a:latin typeface="+mn-lt"/>
              </a:defRPr>
            </a:lvl9pPr>
          </a:lstStyle>
          <a:p>
            <a:r>
              <a:rPr lang="en-US" altLang="en-US" sz="2800" b="1" kern="0">
                <a:solidFill>
                  <a:schemeClr val="tx1"/>
                </a:solidFill>
                <a:latin typeface="Roboto" panose="02000000000000000000" pitchFamily="2" charset="0"/>
                <a:ea typeface="Roboto" panose="02000000000000000000" pitchFamily="2" charset="0"/>
                <a:cs typeface="Roboto" panose="02000000000000000000" pitchFamily="2" charset="0"/>
              </a:rPr>
              <a:t>Most of the radar’s energy goes right on through!</a:t>
            </a:r>
            <a:endPar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endParaRPr>
          </a:p>
          <a:p>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A portion of the radar’s energy is scattered in all directions</a:t>
            </a:r>
            <a:endParaRPr lang="en-US" altLang="en-US" kern="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827921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10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1000"/>
                                        <p:tgtEl>
                                          <p:spTgt spid="32"/>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1000"/>
                                        <p:tgtEl>
                                          <p:spTgt spid="34"/>
                                        </p:tgtEl>
                                      </p:cBhvr>
                                    </p:animEffect>
                                  </p:childTnLst>
                                </p:cTn>
                              </p:par>
                              <p:par>
                                <p:cTn id="28" presetID="22" presetClass="entr" presetSubtype="2"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right)">
                                      <p:cBhvr>
                                        <p:cTn id="30" dur="1000"/>
                                        <p:tgtEl>
                                          <p:spTgt spid="35"/>
                                        </p:tgtEl>
                                      </p:cBhvr>
                                    </p:animEffect>
                                  </p:childTnLst>
                                </p:cTn>
                              </p:par>
                              <p:par>
                                <p:cTn id="31" presetID="22" presetClass="entr" presetSubtype="8"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1000"/>
                                        <p:tgtEl>
                                          <p:spTgt spid="39"/>
                                        </p:tgtEl>
                                      </p:cBhvr>
                                    </p:animEffect>
                                  </p:childTnLst>
                                </p:cTn>
                              </p:par>
                              <p:par>
                                <p:cTn id="34" presetID="22" presetClass="entr" presetSubtype="1"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up)">
                                      <p:cBhvr>
                                        <p:cTn id="36" dur="1000"/>
                                        <p:tgtEl>
                                          <p:spTgt spid="36"/>
                                        </p:tgtEl>
                                      </p:cBhvr>
                                    </p:animEffect>
                                  </p:childTnLst>
                                </p:cTn>
                              </p:par>
                              <p:par>
                                <p:cTn id="37" presetID="22" presetClass="entr" presetSubtype="1"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up)">
                                      <p:cBhvr>
                                        <p:cTn id="39" dur="1000"/>
                                        <p:tgtEl>
                                          <p:spTgt spid="37"/>
                                        </p:tgtEl>
                                      </p:cBhvr>
                                    </p:animEffect>
                                  </p:childTnLst>
                                </p:cTn>
                              </p:par>
                              <p:par>
                                <p:cTn id="40" presetID="22" presetClass="entr" presetSubtype="1"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up)">
                                      <p:cBhvr>
                                        <p:cTn id="4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2E0F5E-1AFF-E471-04B5-D93D1AAB3A21}"/>
              </a:ext>
            </a:extLst>
          </p:cNvPr>
          <p:cNvSpPr>
            <a:spLocks noGrp="1"/>
          </p:cNvSpPr>
          <p:nvPr>
            <p:ph type="title"/>
          </p:nvPr>
        </p:nvSpPr>
        <p:spPr>
          <a:xfrm>
            <a:off x="838200" y="11712"/>
            <a:ext cx="10515600" cy="1325563"/>
          </a:xfrm>
        </p:spPr>
        <p:txBody>
          <a:bodyPr>
            <a:normAutofit/>
          </a:bodyPr>
          <a:lstStyle/>
          <a:p>
            <a:pPr algn="ctr"/>
            <a:r>
              <a:rPr lang="en-US" sz="4000" b="1" dirty="0"/>
              <a:t>Radar “Echoes”</a:t>
            </a:r>
          </a:p>
        </p:txBody>
      </p:sp>
      <p:grpSp>
        <p:nvGrpSpPr>
          <p:cNvPr id="40" name="Image 2" descr="A animated depiction of a National Weather Service radar complete with radome at the top and metal pedestal beneath it.">
            <a:extLst>
              <a:ext uri="{FF2B5EF4-FFF2-40B4-BE49-F238E27FC236}">
                <a16:creationId xmlns:a16="http://schemas.microsoft.com/office/drawing/2014/main" id="{F080C4A8-B67F-0DE6-D5D9-8EEE4D38CA2C}"/>
              </a:ext>
            </a:extLst>
          </p:cNvPr>
          <p:cNvGrpSpPr>
            <a:grpSpLocks/>
          </p:cNvGrpSpPr>
          <p:nvPr/>
        </p:nvGrpSpPr>
        <p:grpSpPr bwMode="auto">
          <a:xfrm>
            <a:off x="2468563" y="2921268"/>
            <a:ext cx="349250" cy="758825"/>
            <a:chOff x="282223" y="4610709"/>
            <a:chExt cx="846666" cy="1832362"/>
          </a:xfrm>
        </p:grpSpPr>
        <p:cxnSp>
          <p:nvCxnSpPr>
            <p:cNvPr id="41" name="Straight Connector 1">
              <a:extLst>
                <a:ext uri="{FF2B5EF4-FFF2-40B4-BE49-F238E27FC236}">
                  <a16:creationId xmlns:a16="http://schemas.microsoft.com/office/drawing/2014/main" id="{01DD39F5-C307-0E5A-1E92-F0719675B902}"/>
                </a:ext>
              </a:extLst>
            </p:cNvPr>
            <p:cNvCxnSpPr>
              <a:cxnSpLocks noChangeShapeType="1"/>
            </p:cNvCxnSpPr>
            <p:nvPr/>
          </p:nvCxnSpPr>
          <p:spPr bwMode="auto">
            <a:xfrm>
              <a:off x="486191" y="5224052"/>
              <a:ext cx="0" cy="121901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42" name="Straight Connector 2">
              <a:extLst>
                <a:ext uri="{FF2B5EF4-FFF2-40B4-BE49-F238E27FC236}">
                  <a16:creationId xmlns:a16="http://schemas.microsoft.com/office/drawing/2014/main" id="{A59A0D07-2EAB-081C-A84A-217B16C27385}"/>
                </a:ext>
              </a:extLst>
            </p:cNvPr>
            <p:cNvCxnSpPr>
              <a:cxnSpLocks noChangeShapeType="1"/>
            </p:cNvCxnSpPr>
            <p:nvPr/>
          </p:nvCxnSpPr>
          <p:spPr bwMode="auto">
            <a:xfrm>
              <a:off x="936465" y="5224052"/>
              <a:ext cx="0" cy="121901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43" name="Straight Connector 3">
              <a:extLst>
                <a:ext uri="{FF2B5EF4-FFF2-40B4-BE49-F238E27FC236}">
                  <a16:creationId xmlns:a16="http://schemas.microsoft.com/office/drawing/2014/main" id="{D4BDCA29-4A3B-401A-33F5-BE3AAF7787CE}"/>
                </a:ext>
              </a:extLst>
            </p:cNvPr>
            <p:cNvCxnSpPr>
              <a:cxnSpLocks noChangeShapeType="1"/>
            </p:cNvCxnSpPr>
            <p:nvPr/>
          </p:nvCxnSpPr>
          <p:spPr bwMode="auto">
            <a:xfrm>
              <a:off x="486191" y="6017563"/>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44" name="Straight Connector 4">
              <a:extLst>
                <a:ext uri="{FF2B5EF4-FFF2-40B4-BE49-F238E27FC236}">
                  <a16:creationId xmlns:a16="http://schemas.microsoft.com/office/drawing/2014/main" id="{D338616D-58BF-3890-B651-5D1574A1A910}"/>
                </a:ext>
              </a:extLst>
            </p:cNvPr>
            <p:cNvCxnSpPr>
              <a:cxnSpLocks noChangeShapeType="1"/>
            </p:cNvCxnSpPr>
            <p:nvPr/>
          </p:nvCxnSpPr>
          <p:spPr bwMode="auto">
            <a:xfrm flipH="1">
              <a:off x="486191" y="6017563"/>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53" name="Straight Connector 5">
              <a:extLst>
                <a:ext uri="{FF2B5EF4-FFF2-40B4-BE49-F238E27FC236}">
                  <a16:creationId xmlns:a16="http://schemas.microsoft.com/office/drawing/2014/main" id="{55ED06D4-D7F2-F605-F61F-A42076576177}"/>
                </a:ext>
              </a:extLst>
            </p:cNvPr>
            <p:cNvCxnSpPr>
              <a:cxnSpLocks noChangeShapeType="1"/>
            </p:cNvCxnSpPr>
            <p:nvPr/>
          </p:nvCxnSpPr>
          <p:spPr bwMode="auto">
            <a:xfrm>
              <a:off x="486191" y="5676392"/>
              <a:ext cx="450274" cy="36033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56" name="Straight Connector 6">
              <a:extLst>
                <a:ext uri="{FF2B5EF4-FFF2-40B4-BE49-F238E27FC236}">
                  <a16:creationId xmlns:a16="http://schemas.microsoft.com/office/drawing/2014/main" id="{238C5D7D-D9B8-9E85-A4F8-5C9E53FF7C80}"/>
                </a:ext>
              </a:extLst>
            </p:cNvPr>
            <p:cNvCxnSpPr>
              <a:cxnSpLocks noChangeShapeType="1"/>
            </p:cNvCxnSpPr>
            <p:nvPr/>
          </p:nvCxnSpPr>
          <p:spPr bwMode="auto">
            <a:xfrm flipH="1">
              <a:off x="486191" y="5676392"/>
              <a:ext cx="450274" cy="360339"/>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57" name="Straight Connector 7">
              <a:extLst>
                <a:ext uri="{FF2B5EF4-FFF2-40B4-BE49-F238E27FC236}">
                  <a16:creationId xmlns:a16="http://schemas.microsoft.com/office/drawing/2014/main" id="{88CCE27F-017C-501D-D109-FABAF02A5919}"/>
                </a:ext>
              </a:extLst>
            </p:cNvPr>
            <p:cNvCxnSpPr>
              <a:cxnSpLocks noChangeShapeType="1"/>
            </p:cNvCxnSpPr>
            <p:nvPr/>
          </p:nvCxnSpPr>
          <p:spPr bwMode="auto">
            <a:xfrm>
              <a:off x="486191" y="5327552"/>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cxnSp>
          <p:nvCxnSpPr>
            <p:cNvPr id="58" name="Straight Connector 8">
              <a:extLst>
                <a:ext uri="{FF2B5EF4-FFF2-40B4-BE49-F238E27FC236}">
                  <a16:creationId xmlns:a16="http://schemas.microsoft.com/office/drawing/2014/main" id="{ED7F2C4A-FC99-583C-2109-FE8E78650C14}"/>
                </a:ext>
              </a:extLst>
            </p:cNvPr>
            <p:cNvCxnSpPr>
              <a:cxnSpLocks noChangeShapeType="1"/>
            </p:cNvCxnSpPr>
            <p:nvPr/>
          </p:nvCxnSpPr>
          <p:spPr bwMode="auto">
            <a:xfrm flipH="1">
              <a:off x="486191" y="5327552"/>
              <a:ext cx="450274" cy="356507"/>
            </a:xfrm>
            <a:prstGeom prst="line">
              <a:avLst/>
            </a:prstGeom>
            <a:noFill/>
            <a:ln w="25400">
              <a:solidFill>
                <a:srgbClr val="000000"/>
              </a:solidFill>
              <a:round/>
              <a:headEnd/>
              <a:tailEnd/>
            </a:ln>
            <a:effectLst>
              <a:outerShdw blurRad="40000" dist="20000" dir="5400000" rotWithShape="0">
                <a:srgbClr val="000000">
                  <a:alpha val="37999"/>
                </a:srgbClr>
              </a:outerShdw>
            </a:effectLst>
            <a:extLst>
              <a:ext uri="{909E8E84-426E-40dd-AFC4-6F175D3DCCD1}"/>
            </a:extLst>
          </p:spPr>
        </p:cxnSp>
        <p:pic>
          <p:nvPicPr>
            <p:cNvPr id="59" name="Image 1" descr="Screen Shot 2012-07-16 at 1.16.15 PM.png">
              <a:extLst>
                <a:ext uri="{FF2B5EF4-FFF2-40B4-BE49-F238E27FC236}">
                  <a16:creationId xmlns:a16="http://schemas.microsoft.com/office/drawing/2014/main" id="{F7566A6F-96FB-134C-8CCC-AD90BFAB7B25}"/>
                </a:ext>
              </a:extLst>
            </p:cNvPr>
            <p:cNvPicPr>
              <a:picLocks noChangeAspect="1"/>
            </p:cNvPicPr>
            <p:nvPr/>
          </p:nvPicPr>
          <p:blipFill>
            <a:blip r:embed="rId4">
              <a:extLst>
                <a:ext uri="{28A0092B-C50C-407E-A947-70E740481C1C}">
                  <a14:useLocalDpi xmlns:a14="http://schemas.microsoft.com/office/drawing/2010/main" val="0"/>
                </a:ext>
              </a:extLst>
            </a:blip>
            <a:srcRect l="3085" t="57620" r="87170" b="21994"/>
            <a:stretch>
              <a:fillRect/>
            </a:stretch>
          </p:blipFill>
          <p:spPr bwMode="auto">
            <a:xfrm>
              <a:off x="282223" y="4610709"/>
              <a:ext cx="846666" cy="75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Image 3" descr="An image of a supercell thunderstorm with a tornado descending from the wall cloud beneath the striated mesocyclone.">
            <a:extLst>
              <a:ext uri="{FF2B5EF4-FFF2-40B4-BE49-F238E27FC236}">
                <a16:creationId xmlns:a16="http://schemas.microsoft.com/office/drawing/2014/main" id="{9FF86B11-2D99-AFC6-7D33-7582B7C06B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2275" y="1573480"/>
            <a:ext cx="3303588" cy="2201863"/>
          </a:xfrm>
          <a:prstGeom prst="rect">
            <a:avLst/>
          </a:prstGeom>
          <a:noFill/>
          <a:ln>
            <a:noFill/>
          </a:ln>
          <a:effectLst>
            <a:outerShdw blurRad="292100" dist="139700" dir="2700000" algn="tl" rotWithShape="0">
              <a:srgbClr val="333333">
                <a:alpha val="64998"/>
              </a:srgbClr>
            </a:outerShdw>
          </a:effectLst>
          <a:extLst>
            <a:ext uri="{909E8E84-426E-40dd-AFC4-6F175D3DCCD1}"/>
            <a:ext uri="{91240B29-F687-4f45-9708-019B960494DF}"/>
          </a:extLst>
        </p:spPr>
      </p:pic>
      <p:cxnSp>
        <p:nvCxnSpPr>
          <p:cNvPr id="37" name="Straight Arrow Connector 9" descr="Dashed blue line depicting radar signal reflecting off a target - in this instance, the supercell storm.">
            <a:extLst>
              <a:ext uri="{FF2B5EF4-FFF2-40B4-BE49-F238E27FC236}">
                <a16:creationId xmlns:a16="http://schemas.microsoft.com/office/drawing/2014/main" id="{B8AFCAE6-1561-1A6F-A002-8C0607D88500}"/>
              </a:ext>
              <a:ext uri="{C183D7F6-B498-43B3-948B-1728B52AA6E4}">
                <adec:decorative xmlns:adec="http://schemas.microsoft.com/office/drawing/2017/decorative" val="0"/>
              </a:ext>
            </a:extLst>
          </p:cNvPr>
          <p:cNvCxnSpPr>
            <a:cxnSpLocks noChangeShapeType="1"/>
          </p:cNvCxnSpPr>
          <p:nvPr/>
        </p:nvCxnSpPr>
        <p:spPr bwMode="auto">
          <a:xfrm flipV="1">
            <a:off x="2817813" y="1913205"/>
            <a:ext cx="7535862" cy="1165225"/>
          </a:xfrm>
          <a:prstGeom prst="straightConnector1">
            <a:avLst/>
          </a:prstGeom>
          <a:noFill/>
          <a:ln w="114300">
            <a:solidFill>
              <a:srgbClr val="000000"/>
            </a:solidFill>
            <a:prstDash val="dash"/>
            <a:round/>
            <a:headEnd/>
            <a:tailEnd type="arrow" w="med" len="med"/>
          </a:ln>
          <a:effectLst>
            <a:outerShdw blurRad="50800" dist="38100" dir="2700000" algn="tl" rotWithShape="0">
              <a:srgbClr val="000000">
                <a:alpha val="39998"/>
              </a:srgbClr>
            </a:outerShdw>
          </a:effectLst>
          <a:extLst>
            <a:ext uri="{909E8E84-426E-40dd-AFC4-6F175D3DCCD1}"/>
          </a:extLst>
        </p:spPr>
      </p:cxnSp>
      <p:cxnSp>
        <p:nvCxnSpPr>
          <p:cNvPr id="61" name="Straight Arrow Connector 10" descr="A set of eight dashed, blue lines pointing away from a center point depicting a radar signal reflecting off a target - in this instance, the supercell storm.">
            <a:extLst>
              <a:ext uri="{FF2B5EF4-FFF2-40B4-BE49-F238E27FC236}">
                <a16:creationId xmlns:a16="http://schemas.microsoft.com/office/drawing/2014/main" id="{73A22770-3782-23C7-109B-8578CE5E61DA}"/>
              </a:ext>
            </a:extLst>
          </p:cNvPr>
          <p:cNvCxnSpPr/>
          <p:nvPr/>
        </p:nvCxnSpPr>
        <p:spPr bwMode="auto">
          <a:xfrm rot="21198326" flipV="1">
            <a:off x="8247064" y="1613168"/>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63" name="Straight Arrow Connector 12">
            <a:extLst>
              <a:ext uri="{FF2B5EF4-FFF2-40B4-BE49-F238E27FC236}">
                <a16:creationId xmlns:a16="http://schemas.microsoft.com/office/drawing/2014/main" id="{B5870370-A84D-1EA9-748B-9BEF9C7A6B3F}"/>
              </a:ext>
              <a:ext uri="{C183D7F6-B498-43B3-948B-1728B52AA6E4}">
                <adec:decorative xmlns:adec="http://schemas.microsoft.com/office/drawing/2017/decorative" val="1"/>
              </a:ext>
            </a:extLst>
          </p:cNvPr>
          <p:cNvCxnSpPr>
            <a:cxnSpLocks noChangeAspect="1"/>
          </p:cNvCxnSpPr>
          <p:nvPr/>
        </p:nvCxnSpPr>
        <p:spPr bwMode="auto">
          <a:xfrm rot="15798326" flipV="1">
            <a:off x="7539832" y="1707623"/>
            <a:ext cx="492125" cy="515938"/>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21504" name="Straight Arrow Connector 13">
            <a:extLst>
              <a:ext uri="{FF2B5EF4-FFF2-40B4-BE49-F238E27FC236}">
                <a16:creationId xmlns:a16="http://schemas.microsoft.com/office/drawing/2014/main" id="{DA5794B1-C4F6-7A8E-4002-907B7CAFB14B}"/>
              </a:ext>
              <a:ext uri="{C183D7F6-B498-43B3-948B-1728B52AA6E4}">
                <adec:decorative xmlns:adec="http://schemas.microsoft.com/office/drawing/2017/decorative" val="1"/>
              </a:ext>
            </a:extLst>
          </p:cNvPr>
          <p:cNvCxnSpPr>
            <a:cxnSpLocks noChangeAspect="1"/>
          </p:cNvCxnSpPr>
          <p:nvPr/>
        </p:nvCxnSpPr>
        <p:spPr bwMode="auto">
          <a:xfrm rot="10398326" flipV="1">
            <a:off x="7667625" y="2381518"/>
            <a:ext cx="490538"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21505" name="Straight Arrow Connector 14">
            <a:extLst>
              <a:ext uri="{FF2B5EF4-FFF2-40B4-BE49-F238E27FC236}">
                <a16:creationId xmlns:a16="http://schemas.microsoft.com/office/drawing/2014/main" id="{89C03D00-4AA3-EDFE-650C-1E456D7B0AC9}"/>
              </a:ext>
              <a:ext uri="{C183D7F6-B498-43B3-948B-1728B52AA6E4}">
                <adec:decorative xmlns:adec="http://schemas.microsoft.com/office/drawing/2017/decorative" val="1"/>
              </a:ext>
            </a:extLst>
          </p:cNvPr>
          <p:cNvCxnSpPr>
            <a:cxnSpLocks noChangeAspect="1"/>
          </p:cNvCxnSpPr>
          <p:nvPr/>
        </p:nvCxnSpPr>
        <p:spPr bwMode="auto">
          <a:xfrm rot="7698326" flipV="1">
            <a:off x="8004970" y="2453749"/>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62" name="Straight Arrow Connector 11">
            <a:extLst>
              <a:ext uri="{FF2B5EF4-FFF2-40B4-BE49-F238E27FC236}">
                <a16:creationId xmlns:a16="http://schemas.microsoft.com/office/drawing/2014/main" id="{AACC8091-CE98-2B98-8493-068EF8A9E671}"/>
              </a:ext>
              <a:ext uri="{C183D7F6-B498-43B3-948B-1728B52AA6E4}">
                <adec:decorative xmlns:adec="http://schemas.microsoft.com/office/drawing/2017/decorative" val="1"/>
              </a:ext>
            </a:extLst>
          </p:cNvPr>
          <p:cNvCxnSpPr>
            <a:cxnSpLocks noChangeAspect="1"/>
          </p:cNvCxnSpPr>
          <p:nvPr/>
        </p:nvCxnSpPr>
        <p:spPr bwMode="auto">
          <a:xfrm rot="18498326" flipV="1">
            <a:off x="7881145" y="1556812"/>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21506" name="Straight Arrow Connector 15">
            <a:extLst>
              <a:ext uri="{FF2B5EF4-FFF2-40B4-BE49-F238E27FC236}">
                <a16:creationId xmlns:a16="http://schemas.microsoft.com/office/drawing/2014/main" id="{925C5522-6F22-76EB-8A2F-E35641E3F8B0}"/>
              </a:ext>
              <a:ext uri="{C183D7F6-B498-43B3-948B-1728B52AA6E4}">
                <adec:decorative xmlns:adec="http://schemas.microsoft.com/office/drawing/2017/decorative" val="1"/>
              </a:ext>
            </a:extLst>
          </p:cNvPr>
          <p:cNvCxnSpPr>
            <a:cxnSpLocks noChangeAspect="1"/>
          </p:cNvCxnSpPr>
          <p:nvPr/>
        </p:nvCxnSpPr>
        <p:spPr bwMode="auto">
          <a:xfrm rot="4998326" flipV="1">
            <a:off x="8325645" y="2291824"/>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21507" name="Straight Arrow Connector 16">
            <a:extLst>
              <a:ext uri="{FF2B5EF4-FFF2-40B4-BE49-F238E27FC236}">
                <a16:creationId xmlns:a16="http://schemas.microsoft.com/office/drawing/2014/main" id="{77816925-E46B-1FEB-2575-CE6C34FE877A}"/>
              </a:ext>
              <a:ext uri="{C183D7F6-B498-43B3-948B-1728B52AA6E4}">
                <adec:decorative xmlns:adec="http://schemas.microsoft.com/office/drawing/2017/decorative" val="1"/>
              </a:ext>
            </a:extLst>
          </p:cNvPr>
          <p:cNvCxnSpPr>
            <a:cxnSpLocks noChangeAspect="1"/>
          </p:cNvCxnSpPr>
          <p:nvPr/>
        </p:nvCxnSpPr>
        <p:spPr bwMode="auto">
          <a:xfrm rot="2298326" flipV="1">
            <a:off x="8385176" y="1932254"/>
            <a:ext cx="492125" cy="515938"/>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21509" name="Straight Arrow Connector 17">
            <a:extLst>
              <a:ext uri="{FF2B5EF4-FFF2-40B4-BE49-F238E27FC236}">
                <a16:creationId xmlns:a16="http://schemas.microsoft.com/office/drawing/2014/main" id="{E39797A4-FD55-2A3E-60D2-3A3A0F0FC58A}"/>
              </a:ext>
              <a:ext uri="{C183D7F6-B498-43B3-948B-1728B52AA6E4}">
                <adec:decorative xmlns:adec="http://schemas.microsoft.com/office/drawing/2017/decorative" val="1"/>
              </a:ext>
            </a:extLst>
          </p:cNvPr>
          <p:cNvCxnSpPr>
            <a:cxnSpLocks noChangeAspect="1"/>
          </p:cNvCxnSpPr>
          <p:nvPr/>
        </p:nvCxnSpPr>
        <p:spPr bwMode="auto">
          <a:xfrm rot="13098326" flipV="1">
            <a:off x="7510464" y="2048143"/>
            <a:ext cx="492125" cy="515937"/>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cxnSp>
        <p:nvCxnSpPr>
          <p:cNvPr id="60" name="Straight Arrow Connector 18">
            <a:extLst>
              <a:ext uri="{FF2B5EF4-FFF2-40B4-BE49-F238E27FC236}">
                <a16:creationId xmlns:a16="http://schemas.microsoft.com/office/drawing/2014/main" id="{6B56CC1D-0457-98D6-951A-C4898ECB5BE0}"/>
              </a:ext>
              <a:ext uri="{C183D7F6-B498-43B3-948B-1728B52AA6E4}">
                <adec:decorative xmlns:adec="http://schemas.microsoft.com/office/drawing/2017/decorative" val="1"/>
              </a:ext>
            </a:extLst>
          </p:cNvPr>
          <p:cNvCxnSpPr>
            <a:cxnSpLocks noChangeAspect="1"/>
            <a:endCxn id="59" idx="3"/>
          </p:cNvCxnSpPr>
          <p:nvPr/>
        </p:nvCxnSpPr>
        <p:spPr bwMode="auto">
          <a:xfrm flipH="1">
            <a:off x="2817814" y="2256105"/>
            <a:ext cx="5291137" cy="822325"/>
          </a:xfrm>
          <a:prstGeom prst="straightConnector1">
            <a:avLst/>
          </a:prstGeom>
          <a:solidFill>
            <a:srgbClr val="CCFF99"/>
          </a:solidFill>
          <a:ln w="34925" cap="flat" cmpd="sng" algn="ctr">
            <a:solidFill>
              <a:srgbClr val="AAAAFF">
                <a:lumMod val="50000"/>
              </a:srgbClr>
            </a:solidFill>
            <a:prstDash val="dash"/>
            <a:round/>
            <a:headEnd type="none" w="med" len="med"/>
            <a:tailEnd type="arrow"/>
          </a:ln>
          <a:effectLst/>
        </p:spPr>
      </p:cxnSp>
      <p:sp>
        <p:nvSpPr>
          <p:cNvPr id="39" name="Rectangle 21">
            <a:extLst>
              <a:ext uri="{FF2B5EF4-FFF2-40B4-BE49-F238E27FC236}">
                <a16:creationId xmlns:a16="http://schemas.microsoft.com/office/drawing/2014/main" id="{8AA7AD64-7AD6-82B2-1743-0E33472FC999}"/>
              </a:ext>
            </a:extLst>
          </p:cNvPr>
          <p:cNvSpPr txBox="1">
            <a:spLocks noChangeArrowheads="1"/>
          </p:cNvSpPr>
          <p:nvPr/>
        </p:nvSpPr>
        <p:spPr bwMode="auto">
          <a:xfrm>
            <a:off x="838200" y="4280896"/>
            <a:ext cx="10515600"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000">
                <a:solidFill>
                  <a:schemeClr val="bg2"/>
                </a:solidFill>
                <a:latin typeface="Calibri" charset="0"/>
                <a:ea typeface="MS PGothic" pitchFamily="34" charset="-128"/>
                <a:cs typeface="Calibri" charset="0"/>
              </a:defRPr>
            </a:lvl1pPr>
            <a:lvl2pPr marL="742950" indent="-285750" algn="l" rtl="0" eaLnBrk="0" fontAlgn="base" hangingPunct="0">
              <a:spcBef>
                <a:spcPct val="20000"/>
              </a:spcBef>
              <a:spcAft>
                <a:spcPct val="0"/>
              </a:spcAft>
              <a:buChar char="–"/>
              <a:defRPr sz="2400">
                <a:solidFill>
                  <a:schemeClr val="bg2"/>
                </a:solidFill>
                <a:latin typeface="Calibri" charset="0"/>
                <a:ea typeface="MS PGothic" pitchFamily="34" charset="-128"/>
                <a:cs typeface="Calibri" charset="0"/>
              </a:defRPr>
            </a:lvl2pPr>
            <a:lvl3pPr marL="1143000" indent="-228600" algn="l" rtl="0" eaLnBrk="0" fontAlgn="base" hangingPunct="0">
              <a:spcBef>
                <a:spcPct val="20000"/>
              </a:spcBef>
              <a:spcAft>
                <a:spcPct val="0"/>
              </a:spcAft>
              <a:buChar char="•"/>
              <a:defRPr sz="2000">
                <a:solidFill>
                  <a:schemeClr val="bg2"/>
                </a:solidFill>
                <a:latin typeface="Calibri" charset="0"/>
                <a:ea typeface="MS PGothic" pitchFamily="34" charset="-128"/>
                <a:cs typeface="Calibri" charset="0"/>
              </a:defRPr>
            </a:lvl3pPr>
            <a:lvl4pPr marL="1600200" indent="-228600" algn="l" rtl="0" eaLnBrk="0" fontAlgn="base" hangingPunct="0">
              <a:spcBef>
                <a:spcPct val="20000"/>
              </a:spcBef>
              <a:spcAft>
                <a:spcPct val="0"/>
              </a:spcAft>
              <a:buChar char="–"/>
              <a:defRPr sz="1600">
                <a:solidFill>
                  <a:schemeClr val="bg2"/>
                </a:solidFill>
                <a:latin typeface="Calibri" charset="0"/>
                <a:ea typeface="MS PGothic" pitchFamily="34" charset="-128"/>
                <a:cs typeface="Calibri" charset="0"/>
              </a:defRPr>
            </a:lvl4pPr>
            <a:lvl5pPr marL="2057400" indent="-228600" algn="l" rtl="0" eaLnBrk="0" fontAlgn="base" hangingPunct="0">
              <a:spcBef>
                <a:spcPct val="20000"/>
              </a:spcBef>
              <a:spcAft>
                <a:spcPct val="0"/>
              </a:spcAft>
              <a:buChar char="»"/>
              <a:defRPr sz="1400">
                <a:solidFill>
                  <a:schemeClr val="bg2"/>
                </a:solidFill>
                <a:latin typeface="Calibri" charset="0"/>
                <a:ea typeface="MS PGothic" pitchFamily="34" charset="-128"/>
                <a:cs typeface="Calibri" charset="0"/>
              </a:defRPr>
            </a:lvl5pPr>
            <a:lvl6pPr marL="2514600" indent="-228600" algn="l" rtl="0" eaLnBrk="0" fontAlgn="base" hangingPunct="0">
              <a:spcBef>
                <a:spcPct val="20000"/>
              </a:spcBef>
              <a:spcAft>
                <a:spcPct val="0"/>
              </a:spcAft>
              <a:buChar char="»"/>
              <a:defRPr sz="2000">
                <a:solidFill>
                  <a:schemeClr val="bg2"/>
                </a:solidFill>
                <a:latin typeface="+mn-lt"/>
              </a:defRPr>
            </a:lvl6pPr>
            <a:lvl7pPr marL="2971800" indent="-228600" algn="l" rtl="0" eaLnBrk="0" fontAlgn="base" hangingPunct="0">
              <a:spcBef>
                <a:spcPct val="20000"/>
              </a:spcBef>
              <a:spcAft>
                <a:spcPct val="0"/>
              </a:spcAft>
              <a:buChar char="»"/>
              <a:defRPr sz="2000">
                <a:solidFill>
                  <a:schemeClr val="bg2"/>
                </a:solidFill>
                <a:latin typeface="+mn-lt"/>
              </a:defRPr>
            </a:lvl7pPr>
            <a:lvl8pPr marL="3429000" indent="-228600" algn="l" rtl="0" eaLnBrk="0" fontAlgn="base" hangingPunct="0">
              <a:spcBef>
                <a:spcPct val="20000"/>
              </a:spcBef>
              <a:spcAft>
                <a:spcPct val="0"/>
              </a:spcAft>
              <a:buChar char="»"/>
              <a:defRPr sz="2000">
                <a:solidFill>
                  <a:schemeClr val="bg2"/>
                </a:solidFill>
                <a:latin typeface="+mn-lt"/>
              </a:defRPr>
            </a:lvl8pPr>
            <a:lvl9pPr marL="3886200" indent="-228600" algn="l" rtl="0" eaLnBrk="0" fontAlgn="base" hangingPunct="0">
              <a:spcBef>
                <a:spcPct val="20000"/>
              </a:spcBef>
              <a:spcAft>
                <a:spcPct val="0"/>
              </a:spcAft>
              <a:buChar char="»"/>
              <a:defRPr sz="2000">
                <a:solidFill>
                  <a:schemeClr val="bg2"/>
                </a:solidFill>
                <a:latin typeface="+mn-lt"/>
              </a:defRPr>
            </a:lvl9pPr>
          </a:lstStyle>
          <a:p>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The tiny amount of energy scattered back to the radar is called an </a:t>
            </a:r>
            <a:r>
              <a:rPr lang="en-US" altLang="en-US" sz="2800" b="1" kern="0">
                <a:solidFill>
                  <a:schemeClr val="tx1"/>
                </a:solidFill>
                <a:latin typeface="Roboto" panose="02000000000000000000" pitchFamily="2" charset="0"/>
                <a:ea typeface="Roboto" panose="02000000000000000000" pitchFamily="2" charset="0"/>
                <a:cs typeface="Roboto" panose="02000000000000000000" pitchFamily="2" charset="0"/>
              </a:rPr>
              <a:t>“echo” </a:t>
            </a:r>
          </a:p>
          <a:p>
            <a:r>
              <a:rPr lang="en-US" altLang="en-US" sz="2800" kern="0">
                <a:solidFill>
                  <a:schemeClr val="tx1"/>
                </a:solidFill>
                <a:latin typeface="Roboto" panose="02000000000000000000" pitchFamily="2" charset="0"/>
                <a:ea typeface="Roboto" panose="02000000000000000000" pitchFamily="2" charset="0"/>
                <a:cs typeface="Roboto" panose="02000000000000000000" pitchFamily="2" charset="0"/>
              </a:rPr>
              <a:t>The echo is what is used to make the radar images we see</a:t>
            </a:r>
          </a:p>
        </p:txBody>
      </p:sp>
    </p:spTree>
    <p:custDataLst>
      <p:tags r:id="rId1"/>
    </p:custDataLst>
    <p:extLst>
      <p:ext uri="{BB962C8B-B14F-4D97-AF65-F5344CB8AC3E}">
        <p14:creationId xmlns:p14="http://schemas.microsoft.com/office/powerpoint/2010/main" val="1270221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3"/>
                                        </p:tgtEl>
                                      </p:cBhvr>
                                    </p:animEffect>
                                    <p:set>
                                      <p:cBhvr>
                                        <p:cTn id="16" dur="1" fill="hold">
                                          <p:stCondLst>
                                            <p:cond delay="499"/>
                                          </p:stCondLst>
                                        </p:cTn>
                                        <p:tgtEl>
                                          <p:spTgt spid="6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1504"/>
                                        </p:tgtEl>
                                      </p:cBhvr>
                                    </p:animEffect>
                                    <p:set>
                                      <p:cBhvr>
                                        <p:cTn id="19" dur="1" fill="hold">
                                          <p:stCondLst>
                                            <p:cond delay="499"/>
                                          </p:stCondLst>
                                        </p:cTn>
                                        <p:tgtEl>
                                          <p:spTgt spid="2150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1505"/>
                                        </p:tgtEl>
                                      </p:cBhvr>
                                    </p:animEffect>
                                    <p:set>
                                      <p:cBhvr>
                                        <p:cTn id="22" dur="1" fill="hold">
                                          <p:stCondLst>
                                            <p:cond delay="499"/>
                                          </p:stCondLst>
                                        </p:cTn>
                                        <p:tgtEl>
                                          <p:spTgt spid="2150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1509"/>
                                        </p:tgtEl>
                                      </p:cBhvr>
                                    </p:animEffect>
                                    <p:set>
                                      <p:cBhvr>
                                        <p:cTn id="25" dur="1" fill="hold">
                                          <p:stCondLst>
                                            <p:cond delay="499"/>
                                          </p:stCondLst>
                                        </p:cTn>
                                        <p:tgtEl>
                                          <p:spTgt spid="2150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506"/>
                                        </p:tgtEl>
                                      </p:cBhvr>
                                    </p:animEffect>
                                    <p:set>
                                      <p:cBhvr>
                                        <p:cTn id="28" dur="1" fill="hold">
                                          <p:stCondLst>
                                            <p:cond delay="499"/>
                                          </p:stCondLst>
                                        </p:cTn>
                                        <p:tgtEl>
                                          <p:spTgt spid="2150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1507"/>
                                        </p:tgtEl>
                                      </p:cBhvr>
                                    </p:animEffect>
                                    <p:set>
                                      <p:cBhvr>
                                        <p:cTn id="31" dur="1" fill="hold">
                                          <p:stCondLst>
                                            <p:cond delay="499"/>
                                          </p:stCondLst>
                                        </p:cTn>
                                        <p:tgtEl>
                                          <p:spTgt spid="2150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fade">
                                      <p:cBhvr>
                                        <p:cTn id="36" dur="500"/>
                                        <p:tgtEl>
                                          <p:spTgt spid="39">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xEl>
                                              <p:pRg st="1" end="1"/>
                                            </p:txEl>
                                          </p:spTgt>
                                        </p:tgtEl>
                                        <p:attrNameLst>
                                          <p:attrName>style.visibility</p:attrName>
                                        </p:attrNameLst>
                                      </p:cBhvr>
                                      <p:to>
                                        <p:strVal val="visible"/>
                                      </p:to>
                                    </p:set>
                                    <p:animEffect transition="in" filter="fade">
                                      <p:cBhvr>
                                        <p:cTn id="39"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a:xfrm>
            <a:off x="2001900" y="222250"/>
            <a:ext cx="8188201" cy="762000"/>
          </a:xfrm>
        </p:spPr>
        <p:txBody>
          <a:bodyPr>
            <a:normAutofit fontScale="90000"/>
          </a:bodyPr>
          <a:lstStyle/>
          <a:p>
            <a:pPr algn="ctr"/>
            <a:r>
              <a:rPr lang="en-US" altLang="en-US" b="1" dirty="0">
                <a:ea typeface="ＭＳ Ｐゴシック" charset="-128"/>
              </a:rPr>
              <a:t>The Result of All That Hard Work</a:t>
            </a:r>
          </a:p>
        </p:txBody>
      </p:sp>
      <p:pic>
        <p:nvPicPr>
          <p:cNvPr id="3" name="Picture 1" descr="A radar reflectivity image showing an intense squall line approaching the Vance radar site in Northwest Oklahoma. ">
            <a:extLst>
              <a:ext uri="{FF2B5EF4-FFF2-40B4-BE49-F238E27FC236}">
                <a16:creationId xmlns:a16="http://schemas.microsoft.com/office/drawing/2014/main" id="{50D37B62-8973-E386-47E7-3D55519EE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732" y="1075614"/>
            <a:ext cx="7132536" cy="5560136"/>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PPRESENTATIONGUID" val="4a18d3e9-aa11-48e1-b2af-62f25240ae09"/>
  <p:tag name="ARTICULATE_SLIDE_COUNT" val="40"/>
  <p:tag name="TPVERSION" val="8"/>
  <p:tag name="TPFULLVERSION" val="8.5.6.1"/>
  <p:tag name="PPTVERSION" val="16"/>
  <p:tag name="TPOS" val="2"/>
  <p:tag name="TPLASTSAVEVERSION" val="6.4 PC"/>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617"/>
  <p:tag name="ARTICULATE_USED_LAYOUT" val="6"/>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sonet-powerpoint-template-2024-roboto-only" id="{B36EC6D3-D526-4C46-B58B-AAA2435F1AD7}" vid="{BCFCDF30-1EA3-413E-BD3E-6B131FD4F49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sonet-powerpoint-template-2024-roboto-only" id="{B36EC6D3-D526-4C46-B58B-AAA2435F1AD7}" vid="{DDC461E5-161F-48C7-B43E-A00D665612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mesonet-powerpoint-template-2024-roboto-only</Template>
  <TotalTime>19433</TotalTime>
  <Words>5270</Words>
  <Application>Microsoft Office PowerPoint</Application>
  <PresentationFormat>Widescreen</PresentationFormat>
  <Paragraphs>297</Paragraphs>
  <Slides>40</Slides>
  <Notes>40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MS PGothic</vt:lpstr>
      <vt:lpstr>Wingdings</vt:lpstr>
      <vt:lpstr>Microsoft Sans Serif</vt:lpstr>
      <vt:lpstr>MS PGothic</vt:lpstr>
      <vt:lpstr>Roboto Medium</vt:lpstr>
      <vt:lpstr>Courier New</vt:lpstr>
      <vt:lpstr>Roboto</vt:lpstr>
      <vt:lpstr>Arial</vt:lpstr>
      <vt:lpstr>Tahoma</vt:lpstr>
      <vt:lpstr>Calibri</vt:lpstr>
      <vt:lpstr>Aptos</vt:lpstr>
      <vt:lpstr>Office Theme</vt:lpstr>
      <vt:lpstr>Custom Design</vt:lpstr>
      <vt:lpstr>Weather Radar Basics</vt:lpstr>
      <vt:lpstr>Yelling in a Canyon</vt:lpstr>
      <vt:lpstr>Sound Echoing Off Wall</vt:lpstr>
      <vt:lpstr>Sonar</vt:lpstr>
      <vt:lpstr>Weather Radar</vt:lpstr>
      <vt:lpstr>How a Weather Radar Works</vt:lpstr>
      <vt:lpstr>Energy Scattering</vt:lpstr>
      <vt:lpstr>Radar “Echoes”</vt:lpstr>
      <vt:lpstr>The Result of All That Hard Work</vt:lpstr>
      <vt:lpstr>We See LOTS With Weather Radar!</vt:lpstr>
      <vt:lpstr>3 Fundamental Radar Measurements</vt:lpstr>
      <vt:lpstr>Fundamental Measurement #1: Range</vt:lpstr>
      <vt:lpstr>Fundamental Measurement #2: Reflectivity</vt:lpstr>
      <vt:lpstr>Fundamental Measurement #3: Velocity</vt:lpstr>
      <vt:lpstr>What the Reds and Greens Mean</vt:lpstr>
      <vt:lpstr>So Radar is Perfect, Right?</vt:lpstr>
      <vt:lpstr>As Great As It Is, Radars Are Not Perfect</vt:lpstr>
      <vt:lpstr>Beam Height with Distance</vt:lpstr>
      <vt:lpstr>Radar Horizon Problem</vt:lpstr>
      <vt:lpstr>Beam Broadening</vt:lpstr>
      <vt:lpstr>Importance of “Filling the Beam”</vt:lpstr>
      <vt:lpstr>Beam Broadening Impacts Storm Appearance</vt:lpstr>
      <vt:lpstr>Beam Blockage</vt:lpstr>
      <vt:lpstr>National Weather Service Radars Across the U.S.</vt:lpstr>
      <vt:lpstr>National Weather Service Radars in the Region</vt:lpstr>
      <vt:lpstr>Weather Radar Basics Summary</vt:lpstr>
      <vt:lpstr>Resources for Viewing Weather Radar</vt:lpstr>
      <vt:lpstr>Radar Viewing Tools</vt:lpstr>
      <vt:lpstr>Mesonet Radar Page</vt:lpstr>
      <vt:lpstr>Mesonet OKC Radar Page</vt:lpstr>
      <vt:lpstr>NWS Radar Tool</vt:lpstr>
      <vt:lpstr>Local Radar Menu</vt:lpstr>
      <vt:lpstr>Select a Radar</vt:lpstr>
      <vt:lpstr>Florida Radar with Warning Boxes</vt:lpstr>
      <vt:lpstr>Menu to Set Layer Opacity</vt:lpstr>
      <vt:lpstr>No Warning Boxes Visible</vt:lpstr>
      <vt:lpstr>Other Available Radar Products</vt:lpstr>
      <vt:lpstr>Rainfall Estimate Radar Product</vt:lpstr>
      <vt:lpstr>NCEI Radar Archive</vt:lpstr>
      <vt:lpstr>Mesonet K-20 Learning Modules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Melvin, Andrea D.</dc:creator>
  <cp:lastModifiedBy>Melvin, Andrea D.</cp:lastModifiedBy>
  <cp:revision>76</cp:revision>
  <dcterms:created xsi:type="dcterms:W3CDTF">2024-08-20T20:45:44Z</dcterms:created>
  <dcterms:modified xsi:type="dcterms:W3CDTF">2024-09-20T16:46:35Z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7101D246-72C4-4E6B-8891-C1FEC2E78A34</vt:lpwstr>
  </property>
  <property fmtid="{D5CDD505-2E9C-101B-9397-08002B2CF9AE}" pid="3" name="ArticulatePath">
    <vt:lpwstr>Weather_Radar_Basics</vt:lpwstr>
  </property>
</Properties>
</file>